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79"/>
  </p:notesMasterIdLst>
  <p:handoutMasterIdLst>
    <p:handoutMasterId r:id="rId80"/>
  </p:handoutMasterIdLst>
  <p:sldIdLst>
    <p:sldId id="2224" r:id="rId2"/>
    <p:sldId id="2225" r:id="rId3"/>
    <p:sldId id="2226" r:id="rId4"/>
    <p:sldId id="2227" r:id="rId5"/>
    <p:sldId id="2228" r:id="rId6"/>
    <p:sldId id="2229" r:id="rId7"/>
    <p:sldId id="2230" r:id="rId8"/>
    <p:sldId id="2231" r:id="rId9"/>
    <p:sldId id="472" r:id="rId10"/>
    <p:sldId id="474" r:id="rId11"/>
    <p:sldId id="313" r:id="rId12"/>
    <p:sldId id="428" r:id="rId13"/>
    <p:sldId id="430" r:id="rId14"/>
    <p:sldId id="772" r:id="rId15"/>
    <p:sldId id="667" r:id="rId16"/>
    <p:sldId id="662" r:id="rId17"/>
    <p:sldId id="666" r:id="rId18"/>
    <p:sldId id="315" r:id="rId19"/>
    <p:sldId id="773" r:id="rId20"/>
    <p:sldId id="784" r:id="rId21"/>
    <p:sldId id="785" r:id="rId22"/>
    <p:sldId id="778" r:id="rId23"/>
    <p:sldId id="786" r:id="rId24"/>
    <p:sldId id="819" r:id="rId25"/>
    <p:sldId id="326" r:id="rId26"/>
    <p:sldId id="787" r:id="rId27"/>
    <p:sldId id="788" r:id="rId28"/>
    <p:sldId id="789" r:id="rId29"/>
    <p:sldId id="779" r:id="rId30"/>
    <p:sldId id="797" r:id="rId31"/>
    <p:sldId id="791" r:id="rId32"/>
    <p:sldId id="825" r:id="rId33"/>
    <p:sldId id="669" r:id="rId34"/>
    <p:sldId id="431" r:id="rId35"/>
    <p:sldId id="432" r:id="rId36"/>
    <p:sldId id="806" r:id="rId37"/>
    <p:sldId id="792" r:id="rId38"/>
    <p:sldId id="824" r:id="rId39"/>
    <p:sldId id="766" r:id="rId40"/>
    <p:sldId id="796" r:id="rId41"/>
    <p:sldId id="453" r:id="rId42"/>
    <p:sldId id="451" r:id="rId43"/>
    <p:sldId id="327" r:id="rId44"/>
    <p:sldId id="827" r:id="rId45"/>
    <p:sldId id="793" r:id="rId46"/>
    <p:sldId id="794" r:id="rId47"/>
    <p:sldId id="795" r:id="rId48"/>
    <p:sldId id="798" r:id="rId49"/>
    <p:sldId id="799" r:id="rId50"/>
    <p:sldId id="767" r:id="rId51"/>
    <p:sldId id="339" r:id="rId52"/>
    <p:sldId id="340" r:id="rId53"/>
    <p:sldId id="349" r:id="rId54"/>
    <p:sldId id="2232" r:id="rId55"/>
    <p:sldId id="350" r:id="rId56"/>
    <p:sldId id="351" r:id="rId57"/>
    <p:sldId id="810" r:id="rId58"/>
    <p:sldId id="811" r:id="rId59"/>
    <p:sldId id="657" r:id="rId60"/>
    <p:sldId id="847" r:id="rId61"/>
    <p:sldId id="848" r:id="rId62"/>
    <p:sldId id="849" r:id="rId63"/>
    <p:sldId id="850" r:id="rId64"/>
    <p:sldId id="851" r:id="rId65"/>
    <p:sldId id="348" r:id="rId66"/>
    <p:sldId id="2037" r:id="rId67"/>
    <p:sldId id="356" r:id="rId68"/>
    <p:sldId id="812" r:id="rId69"/>
    <p:sldId id="813" r:id="rId70"/>
    <p:sldId id="814" r:id="rId71"/>
    <p:sldId id="354" r:id="rId72"/>
    <p:sldId id="355" r:id="rId73"/>
    <p:sldId id="815" r:id="rId74"/>
    <p:sldId id="816" r:id="rId75"/>
    <p:sldId id="444" r:id="rId76"/>
    <p:sldId id="455" r:id="rId77"/>
    <p:sldId id="329" r:id="rId7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lass 2 Prob Theory" id="{9ACE6E8B-201F-F74A-82B4-0C3C0C470C98}">
          <p14:sldIdLst>
            <p14:sldId id="2224"/>
            <p14:sldId id="2225"/>
            <p14:sldId id="2226"/>
            <p14:sldId id="2227"/>
            <p14:sldId id="2228"/>
            <p14:sldId id="2229"/>
            <p14:sldId id="2230"/>
            <p14:sldId id="2231"/>
            <p14:sldId id="472"/>
            <p14:sldId id="474"/>
            <p14:sldId id="313"/>
            <p14:sldId id="428"/>
            <p14:sldId id="430"/>
            <p14:sldId id="772"/>
            <p14:sldId id="667"/>
            <p14:sldId id="662"/>
            <p14:sldId id="666"/>
            <p14:sldId id="315"/>
            <p14:sldId id="773"/>
            <p14:sldId id="784"/>
            <p14:sldId id="785"/>
            <p14:sldId id="778"/>
            <p14:sldId id="786"/>
            <p14:sldId id="819"/>
            <p14:sldId id="326"/>
            <p14:sldId id="787"/>
            <p14:sldId id="788"/>
            <p14:sldId id="789"/>
            <p14:sldId id="779"/>
            <p14:sldId id="797"/>
            <p14:sldId id="791"/>
            <p14:sldId id="825"/>
            <p14:sldId id="669"/>
            <p14:sldId id="431"/>
            <p14:sldId id="432"/>
            <p14:sldId id="806"/>
            <p14:sldId id="792"/>
            <p14:sldId id="824"/>
            <p14:sldId id="766"/>
            <p14:sldId id="796"/>
            <p14:sldId id="453"/>
            <p14:sldId id="451"/>
            <p14:sldId id="327"/>
            <p14:sldId id="827"/>
            <p14:sldId id="793"/>
            <p14:sldId id="794"/>
            <p14:sldId id="795"/>
            <p14:sldId id="798"/>
            <p14:sldId id="799"/>
            <p14:sldId id="767"/>
            <p14:sldId id="339"/>
            <p14:sldId id="340"/>
            <p14:sldId id="349"/>
            <p14:sldId id="2232"/>
            <p14:sldId id="350"/>
            <p14:sldId id="351"/>
            <p14:sldId id="810"/>
            <p14:sldId id="811"/>
            <p14:sldId id="657"/>
            <p14:sldId id="847"/>
            <p14:sldId id="848"/>
            <p14:sldId id="849"/>
            <p14:sldId id="850"/>
            <p14:sldId id="851"/>
            <p14:sldId id="348"/>
            <p14:sldId id="2037"/>
            <p14:sldId id="356"/>
            <p14:sldId id="812"/>
            <p14:sldId id="813"/>
            <p14:sldId id="814"/>
            <p14:sldId id="354"/>
            <p14:sldId id="355"/>
            <p14:sldId id="815"/>
            <p14:sldId id="816"/>
            <p14:sldId id="444"/>
            <p14:sldId id="455"/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lison Presmanes Hill" initials="A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6FCF"/>
    <a:srgbClr val="FF66FF"/>
    <a:srgbClr val="6666FF"/>
    <a:srgbClr val="FFFF66"/>
    <a:srgbClr val="FF6666"/>
    <a:srgbClr val="990099"/>
    <a:srgbClr val="6666CC"/>
    <a:srgbClr val="33CC66"/>
    <a:srgbClr val="6699FF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75" autoAdjust="0"/>
    <p:restoredTop sz="93304" autoAdjust="0"/>
  </p:normalViewPr>
  <p:slideViewPr>
    <p:cSldViewPr snapToGrid="0" snapToObjects="1">
      <p:cViewPr varScale="1">
        <p:scale>
          <a:sx n="87" d="100"/>
          <a:sy n="87" d="100"/>
        </p:scale>
        <p:origin x="156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1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04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presProps" Target="presProp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handoutMaster" Target="handoutMasters/handoutMaster1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D33F6-7232-004C-BD3D-E6296B401602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677418-619E-BB41-BC71-49954AC50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554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jpg>
</file>

<file path=ppt/media/image17.png>
</file>

<file path=ppt/media/image18.png>
</file>

<file path=ppt/media/image2.jp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CB6D0A-92E4-FC4A-8816-97F951F94145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89A014-D9CD-BA42-8A9B-34979EE71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9062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/>
              <a:t>Wednesday, September 12, 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fld id="{A80CB818-7379-467D-8E76-EF9D9074A26C}" type="datetime2">
              <a:rPr lang="en-US" smtClean="0"/>
              <a:pPr/>
              <a:t>Wednesday, September 12, 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Noto Serif" charset="0"/>
          <a:ea typeface="Noto Serif" charset="0"/>
          <a:cs typeface="Noto Serif" charset="0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Lato" charset="0"/>
          <a:ea typeface="Lato" charset="0"/>
          <a:cs typeface="Lato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Lato" charset="0"/>
          <a:ea typeface="Lato" charset="0"/>
          <a:cs typeface="Lato" charset="0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Lato" charset="0"/>
          <a:ea typeface="Lato" charset="0"/>
          <a:cs typeface="Lato" charset="0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Lato" charset="0"/>
          <a:ea typeface="Lato" charset="0"/>
          <a:cs typeface="Lato" charset="0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Lato" charset="0"/>
          <a:ea typeface="Lato" charset="0"/>
          <a:cs typeface="Lato" charset="0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Class </a:t>
            </a:r>
            <a:r>
              <a:rPr lang="en-US" dirty="0"/>
              <a:t>2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dirty="0" smtClean="0"/>
              <a:t>Probability 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Alison Presmanes Hill</a:t>
            </a:r>
          </a:p>
          <a:p>
            <a:r>
              <a:rPr lang="en-US" dirty="0" smtClean="0"/>
              <a:t>2017-09-28</a:t>
            </a:r>
          </a:p>
        </p:txBody>
      </p:sp>
    </p:spTree>
    <p:extLst>
      <p:ext uri="{BB962C8B-B14F-4D97-AF65-F5344CB8AC3E}">
        <p14:creationId xmlns:p14="http://schemas.microsoft.com/office/powerpoint/2010/main" val="127661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44500"/>
            <a:ext cx="7772400" cy="4178300"/>
          </a:xfrm>
        </p:spPr>
        <p:txBody>
          <a:bodyPr anchor="ctr" anchorCtr="0">
            <a:normAutofit lnSpcReduction="10000"/>
          </a:bodyPr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Lobster Two"/>
                <a:cs typeface="Lobster Two"/>
              </a:rPr>
              <a:t>"I wrote her another </a:t>
            </a:r>
            <a:r>
              <a:rPr lang="en-US" sz="3000" dirty="0" smtClean="0">
                <a:solidFill>
                  <a:schemeClr val="tx1"/>
                </a:solidFill>
                <a:latin typeface="Lobster Two"/>
                <a:cs typeface="Lobster Two"/>
              </a:rPr>
              <a:t>letter</a:t>
            </a:r>
            <a:r>
              <a:rPr lang="en-US" sz="3000" dirty="0">
                <a:solidFill>
                  <a:schemeClr val="tx1"/>
                </a:solidFill>
                <a:latin typeface="Lobster Two"/>
                <a:cs typeface="Lobster Two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Lobster Two"/>
                <a:cs typeface="Lobster Two"/>
              </a:rPr>
              <a:t>telling </a:t>
            </a:r>
            <a:r>
              <a:rPr lang="en-US" sz="3000" dirty="0">
                <a:solidFill>
                  <a:schemeClr val="tx1"/>
                </a:solidFill>
                <a:latin typeface="Lobster Two"/>
                <a:cs typeface="Lobster Two"/>
              </a:rPr>
              <a:t>her that after removing my foot from my mouth I'm now eating </a:t>
            </a:r>
            <a:endParaRPr lang="en-US" sz="3000" dirty="0" smtClean="0">
              <a:solidFill>
                <a:schemeClr val="tx1"/>
              </a:solidFill>
              <a:latin typeface="Lobster Two"/>
              <a:cs typeface="Lobster Two"/>
            </a:endParaRPr>
          </a:p>
          <a:p>
            <a:pPr algn="ctr"/>
            <a:r>
              <a:rPr lang="en-US" sz="3800" dirty="0" smtClean="0">
                <a:solidFill>
                  <a:schemeClr val="tx1"/>
                </a:solidFill>
                <a:latin typeface="Porter Sans Block"/>
                <a:cs typeface="Porter Sans Block"/>
              </a:rPr>
              <a:t>humble </a:t>
            </a:r>
            <a:r>
              <a:rPr lang="en-US" sz="3800" dirty="0">
                <a:solidFill>
                  <a:schemeClr val="tx1"/>
                </a:solidFill>
                <a:latin typeface="Porter Sans Block"/>
                <a:cs typeface="Porter Sans Block"/>
              </a:rPr>
              <a:t>pie. </a:t>
            </a:r>
            <a:endParaRPr lang="en-US" sz="3800" dirty="0" smtClean="0">
              <a:solidFill>
                <a:schemeClr val="tx1"/>
              </a:solidFill>
              <a:latin typeface="Porter Sans Block"/>
              <a:cs typeface="Porter Sans Block"/>
            </a:endParaRPr>
          </a:p>
          <a:p>
            <a:pPr algn="ctr"/>
            <a:r>
              <a:rPr lang="en-US" sz="3000" dirty="0" smtClean="0">
                <a:solidFill>
                  <a:schemeClr val="tx1"/>
                </a:solidFill>
                <a:latin typeface="Lobster Two"/>
                <a:cs typeface="Lobster Two"/>
              </a:rPr>
              <a:t>I </a:t>
            </a:r>
            <a:r>
              <a:rPr lang="en-US" sz="3000" dirty="0">
                <a:solidFill>
                  <a:schemeClr val="tx1"/>
                </a:solidFill>
                <a:latin typeface="Lobster Two"/>
                <a:cs typeface="Lobster Two"/>
              </a:rPr>
              <a:t>vowed as penance to answer all the people who wrote to castigate me. It's been an intense professional </a:t>
            </a:r>
            <a:endParaRPr lang="en-US" sz="3000" dirty="0" smtClean="0">
              <a:solidFill>
                <a:schemeClr val="tx1"/>
              </a:solidFill>
              <a:latin typeface="Lobster Two"/>
              <a:cs typeface="Lobster Two"/>
            </a:endParaRPr>
          </a:p>
          <a:p>
            <a:pPr algn="ctr"/>
            <a:r>
              <a:rPr lang="en-US" sz="3800" dirty="0" smtClean="0">
                <a:solidFill>
                  <a:schemeClr val="tx1"/>
                </a:solidFill>
                <a:latin typeface="Porter Sans Block"/>
                <a:cs typeface="Porter Sans Block"/>
              </a:rPr>
              <a:t>embarrassment</a:t>
            </a:r>
            <a:r>
              <a:rPr lang="en-US" sz="3800" dirty="0">
                <a:solidFill>
                  <a:schemeClr val="tx1"/>
                </a:solidFill>
                <a:latin typeface="Lobster Two"/>
                <a:cs typeface="Lobster Two"/>
              </a:rPr>
              <a:t>." </a:t>
            </a:r>
            <a:endParaRPr lang="en-US" sz="3800" dirty="0" smtClean="0">
              <a:solidFill>
                <a:schemeClr val="tx1"/>
              </a:solidFill>
              <a:latin typeface="Lobster Two"/>
              <a:cs typeface="Lobster Tw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2313" y="47244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latin typeface="Gill Sans"/>
                <a:cs typeface="Gill Sans"/>
              </a:rPr>
              <a:t>--Dr. Robert Sachs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60157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Gill Sans"/>
                <a:cs typeface="Gill Sans"/>
              </a:rPr>
              <a:t>http://</a:t>
            </a:r>
            <a:r>
              <a:rPr lang="en-US" sz="1200" dirty="0" err="1">
                <a:latin typeface="Gill Sans"/>
                <a:cs typeface="Gill Sans"/>
              </a:rPr>
              <a:t>www.nytimes.com</a:t>
            </a:r>
            <a:r>
              <a:rPr lang="en-US" sz="1200" dirty="0">
                <a:latin typeface="Gill Sans"/>
                <a:cs typeface="Gill Sans"/>
              </a:rPr>
              <a:t>/1991/07/21/us/behind-monty-hall-s-doors-puzzle-debate-and-</a:t>
            </a:r>
            <a:r>
              <a:rPr lang="en-US" sz="1200" dirty="0" err="1" smtClean="0">
                <a:latin typeface="Gill Sans"/>
                <a:cs typeface="Gill Sans"/>
              </a:rPr>
              <a:t>answer.html</a:t>
            </a:r>
            <a:endParaRPr lang="en-US" sz="1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14411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probability?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measure of chance that something will occur.</a:t>
            </a:r>
          </a:p>
          <a:p>
            <a:endParaRPr lang="en-US" dirty="0"/>
          </a:p>
          <a:p>
            <a:r>
              <a:rPr lang="en-US" dirty="0" smtClean="0"/>
              <a:t>Probability theory is the mathematical machinery necessary to answer questions about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uncertain</a:t>
            </a:r>
            <a:r>
              <a:rPr lang="en-US" dirty="0" smtClean="0"/>
              <a:t> events that occur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randomly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As scientists/engineers, we need to be more precise…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20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01579" y="387684"/>
            <a:ext cx="8034421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Noto Serif" charset="0"/>
                <a:ea typeface="Noto Serif" charset="0"/>
                <a:cs typeface="Noto Serif" charset="0"/>
              </a:rPr>
              <a:t>Random Experiment: </a:t>
            </a:r>
          </a:p>
          <a:p>
            <a:pPr algn="ctr"/>
            <a:endParaRPr lang="en-US" sz="2000" dirty="0" smtClean="0">
              <a:solidFill>
                <a:schemeClr val="accent5">
                  <a:lumMod val="20000"/>
                  <a:lumOff val="80000"/>
                </a:schemeClr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Clr>
                <a:schemeClr val="bg1"/>
              </a:buClr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A</a:t>
            </a: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n </a:t>
            </a: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experiment, trial, or observation that can be </a:t>
            </a:r>
            <a:r>
              <a:rPr lang="en-US" sz="32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repeated</a:t>
            </a:r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numerous times under the same conditions. </a:t>
            </a:r>
            <a:endParaRPr lang="en-US" sz="3200" dirty="0" smtClean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The </a:t>
            </a: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outcome of an individual random experiment must be </a:t>
            </a:r>
            <a:r>
              <a:rPr lang="en-US" sz="32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independent and identically distributed. </a:t>
            </a:r>
            <a:endParaRPr lang="en-US" sz="3200" dirty="0" smtClean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It </a:t>
            </a:r>
            <a:r>
              <a:rPr lang="en-US" sz="3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must in no way be affected by any previous outcome and </a:t>
            </a:r>
            <a:r>
              <a:rPr lang="en-US" sz="32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cannot be predicted with certainty.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70576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http</a:t>
            </a:r>
            <a:r>
              <a:rPr lang="en-US" sz="1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://</a:t>
            </a:r>
            <a:r>
              <a:rPr lang="en-US" sz="1200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cnx.org</a:t>
            </a:r>
            <a:r>
              <a:rPr lang="en-US" sz="1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/content/m13470/latest</a:t>
            </a:r>
            <a:r>
              <a:rPr lang="en-US" sz="1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/</a:t>
            </a:r>
            <a:endParaRPr lang="en-US" sz="1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171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01579" y="387684"/>
            <a:ext cx="803442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Noto Serif" charset="0"/>
                <a:ea typeface="Noto Serif" charset="0"/>
                <a:cs typeface="Noto Serif" charset="0"/>
              </a:rPr>
              <a:t>Random Experiment:</a:t>
            </a:r>
          </a:p>
          <a:p>
            <a:pPr algn="ctr"/>
            <a:r>
              <a:rPr lang="en-US" sz="40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Lato" charset="0"/>
                <a:ea typeface="Lato" charset="0"/>
                <a:cs typeface="Lato" charset="0"/>
              </a:rPr>
              <a:t>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Experiment is </a:t>
            </a:r>
            <a:r>
              <a:rPr lang="en-US" sz="3200" b="1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repeatable</a:t>
            </a:r>
            <a:r>
              <a:rPr lang="en-US" sz="3200" dirty="0" smtClean="0">
                <a:solidFill>
                  <a:srgbClr val="F5F3EA"/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(ideally)</a:t>
            </a:r>
          </a:p>
          <a:p>
            <a:pPr marL="742950" indent="-742950">
              <a:buFont typeface="+mj-lt"/>
              <a:buAutoNum type="arabicPeriod"/>
            </a:pPr>
            <a:endParaRPr lang="en-US" sz="3200" dirty="0" smtClean="0">
              <a:solidFill>
                <a:srgbClr val="F5F3EA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Clr>
                <a:schemeClr val="bg1"/>
              </a:buClr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Outcomes are </a:t>
            </a:r>
            <a:r>
              <a:rPr lang="en-US" sz="3200" b="1" dirty="0" err="1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iid</a:t>
            </a:r>
            <a:endParaRPr lang="en-US" sz="3200" b="1" dirty="0" smtClean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3200" dirty="0">
              <a:solidFill>
                <a:srgbClr val="F5F3EA"/>
              </a:solidFill>
              <a:latin typeface="Lato" charset="0"/>
              <a:ea typeface="Lato" charset="0"/>
              <a:cs typeface="Lato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3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Outcomes are </a:t>
            </a:r>
            <a:r>
              <a:rPr lang="en-US" sz="3200" b="1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uncertain</a:t>
            </a:r>
            <a:endParaRPr lang="en-US" sz="3200" b="1" dirty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57208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http</a:t>
            </a:r>
            <a:r>
              <a:rPr lang="en-US" sz="1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://</a:t>
            </a:r>
            <a:r>
              <a:rPr lang="en-US" sz="1200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cnx.org</a:t>
            </a:r>
            <a:r>
              <a:rPr lang="en-US" sz="1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/content/m13470/latest</a:t>
            </a:r>
            <a:r>
              <a:rPr lang="en-US" sz="1200" dirty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/</a:t>
            </a:r>
            <a:endParaRPr lang="en-US" sz="1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4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</a:t>
            </a:r>
            <a:r>
              <a:rPr lang="en-US" dirty="0" err="1" smtClean="0">
                <a:solidFill>
                  <a:srgbClr val="FF66CC"/>
                </a:solidFill>
                <a:latin typeface="Lobster Two"/>
                <a:cs typeface="Lobster Two"/>
              </a:rPr>
              <a:t>iid</a:t>
            </a:r>
            <a:r>
              <a:rPr lang="en-US" dirty="0" smtClean="0"/>
              <a:t>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it does not mean:</a:t>
            </a:r>
          </a:p>
          <a:p>
            <a:pPr lvl="1"/>
            <a:r>
              <a:rPr lang="en-US" dirty="0" smtClean="0"/>
              <a:t>Independent ≠ uncorrelated</a:t>
            </a:r>
          </a:p>
          <a:p>
            <a:pPr lvl="1"/>
            <a:r>
              <a:rPr lang="en-US" dirty="0" smtClean="0"/>
              <a:t>“identically distributed” ≠ equally likely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55475" y="418744"/>
            <a:ext cx="2031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i</a:t>
            </a:r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ndependent</a:t>
            </a:r>
          </a:p>
          <a:p>
            <a:pPr algn="r"/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i</a:t>
            </a:r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dentically</a:t>
            </a:r>
          </a:p>
          <a:p>
            <a:pPr algn="r"/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distributed</a:t>
            </a:r>
            <a:endParaRPr lang="en-US" sz="3200" dirty="0">
              <a:solidFill>
                <a:srgbClr val="FF66CC"/>
              </a:solidFill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119668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Probability Triple</a:t>
            </a:r>
            <a:endParaRPr lang="en-US" sz="3200" dirty="0">
              <a:solidFill>
                <a:schemeClr val="tx1"/>
              </a:solidFill>
              <a:latin typeface="Noto Serif" charset="0"/>
              <a:ea typeface="Noto Serif" charset="0"/>
              <a:cs typeface="Noto Serif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2313" y="1286407"/>
            <a:ext cx="78613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 smtClean="0">
                <a:latin typeface="Gill Sans"/>
                <a:cs typeface="Gill Sans"/>
              </a:rPr>
              <a:t>(𝛀, 𝓕, </a:t>
            </a:r>
            <a:r>
              <a:rPr lang="en-US" sz="15000" i="1" dirty="0" smtClean="0">
                <a:latin typeface="Gill Sans"/>
                <a:cs typeface="Gill Sans"/>
              </a:rPr>
              <a:t>𝐏</a:t>
            </a:r>
            <a:r>
              <a:rPr lang="en-US" sz="15000" dirty="0" smtClean="0">
                <a:latin typeface="Gill Sans"/>
                <a:cs typeface="Gill Sans"/>
              </a:rPr>
              <a:t>)</a:t>
            </a:r>
            <a:endParaRPr lang="en-US" sz="150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4464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probability triple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5336962"/>
              </p:ext>
            </p:extLst>
          </p:nvPr>
        </p:nvGraphicFramePr>
        <p:xfrm>
          <a:off x="457200" y="4848860"/>
          <a:ext cx="8229600" cy="16510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482600"/>
                <a:gridCol w="2095500"/>
                <a:gridCol w="56515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Sample space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The set of outcomes that we are sampling from.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i="1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𝓕</a:t>
                      </a:r>
                      <a:endParaRPr lang="en-US" sz="1800" i="0" kern="1200" baseline="0" dirty="0" smtClean="0">
                        <a:solidFill>
                          <a:schemeClr val="dk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Set of events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What are the sane questions I can ask about this probability distribution?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𝐏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Probability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 measure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Function that maps elements from </a:t>
                      </a:r>
                      <a:r>
                        <a:rPr lang="en-US" sz="1800" i="1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𝓕 </a:t>
                      </a:r>
                      <a:r>
                        <a:rPr lang="en-US" sz="1800" i="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to the interval [0, 1]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From 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W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ikipedia: </a:t>
            </a:r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i="1" dirty="0" smtClean="0">
                <a:latin typeface="Lato" charset="0"/>
                <a:ea typeface="Lato" charset="0"/>
                <a:cs typeface="Lato" charset="0"/>
              </a:rPr>
              <a:t>“a </a:t>
            </a:r>
            <a:r>
              <a:rPr lang="en-US" i="1" dirty="0" smtClean="0">
                <a:solidFill>
                  <a:srgbClr val="FF66CC"/>
                </a:solidFill>
                <a:latin typeface="Lobster Two"/>
                <a:cs typeface="Lobster Two"/>
              </a:rPr>
              <a:t>probability triple </a:t>
            </a:r>
            <a:r>
              <a:rPr lang="en-US" i="1" dirty="0" smtClean="0">
                <a:latin typeface="Lato" charset="0"/>
                <a:ea typeface="Lato" charset="0"/>
                <a:cs typeface="Lato" charset="0"/>
              </a:rPr>
              <a:t>is a </a:t>
            </a:r>
            <a:r>
              <a:rPr lang="en-US" i="1" dirty="0">
                <a:latin typeface="Lato" charset="0"/>
                <a:ea typeface="Lato" charset="0"/>
                <a:cs typeface="Lato" charset="0"/>
              </a:rPr>
              <a:t>mathematical construct that models a real-world process (or "experiment") consisting of states that occur randomly</a:t>
            </a:r>
            <a:r>
              <a:rPr lang="en-US" i="1" dirty="0" smtClean="0">
                <a:latin typeface="Lato" charset="0"/>
                <a:ea typeface="Lato" charset="0"/>
                <a:cs typeface="Lato" charset="0"/>
              </a:rPr>
              <a:t>.”</a:t>
            </a:r>
          </a:p>
          <a:p>
            <a:pPr marL="0" indent="0" algn="ctr">
              <a:buNone/>
            </a:pPr>
            <a:endParaRPr lang="en-US" dirty="0" smtClean="0"/>
          </a:p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A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probability triple 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has (predictably) 3 parts: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6" name="12-Point Star 5"/>
          <p:cNvSpPr/>
          <p:nvPr/>
        </p:nvSpPr>
        <p:spPr>
          <a:xfrm rot="20808870">
            <a:off x="5484315" y="246975"/>
            <a:ext cx="2780768" cy="2433507"/>
          </a:xfrm>
          <a:prstGeom prst="star12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2400" dirty="0">
                <a:latin typeface="Lobster Two"/>
                <a:cs typeface="Lobster Two"/>
              </a:rPr>
              <a:t>a</a:t>
            </a:r>
            <a:r>
              <a:rPr lang="en-US" sz="2400" dirty="0" smtClean="0">
                <a:latin typeface="Lobster Two"/>
                <a:cs typeface="Lobster Two"/>
              </a:rPr>
              <a:t> random experiment!!!</a:t>
            </a:r>
            <a:endParaRPr lang="en-US" sz="2400" dirty="0"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137714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probability triple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794275"/>
              </p:ext>
            </p:extLst>
          </p:nvPr>
        </p:nvGraphicFramePr>
        <p:xfrm>
          <a:off x="457200" y="2435860"/>
          <a:ext cx="8229600" cy="165100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482600"/>
                <a:gridCol w="2095500"/>
                <a:gridCol w="56515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Sample space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What can possibly happen?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i="1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𝓕</a:t>
                      </a:r>
                      <a:endParaRPr lang="en-US" sz="1800" i="0" kern="1200" baseline="0" dirty="0" smtClean="0">
                        <a:solidFill>
                          <a:schemeClr val="dk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Set of events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What are the sane questions I can ask about this probability distribution?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𝐏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Probability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 measure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Function that maps elements from </a:t>
                      </a:r>
                      <a:r>
                        <a:rPr lang="en-US" sz="1800" i="1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𝓕 </a:t>
                      </a:r>
                      <a:r>
                        <a:rPr lang="en-US" sz="1800" i="0" kern="1200" baseline="0" dirty="0" smtClean="0">
                          <a:solidFill>
                            <a:schemeClr val="dk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to the interval [0,1]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17526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Gill Sans"/>
                <a:ea typeface="+mn-ea"/>
                <a:cs typeface="Gill San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Given a random experiment…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49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space (𝛀)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sample space </a:t>
            </a:r>
            <a:r>
              <a:rPr lang="en-US" dirty="0" smtClean="0"/>
              <a:t>is the set containing all possible outcomes from a random experiment</a:t>
            </a:r>
          </a:p>
          <a:p>
            <a:r>
              <a:rPr lang="en-US" dirty="0" smtClean="0"/>
              <a:t>“What can possibly happen (in the context of the random experiment?”</a:t>
            </a:r>
          </a:p>
          <a:p>
            <a:r>
              <a:rPr lang="en-US" dirty="0" smtClean="0"/>
              <a:t>Possible ≠ probable</a:t>
            </a:r>
          </a:p>
          <a:p>
            <a:endParaRPr lang="en-US" dirty="0">
              <a:solidFill>
                <a:schemeClr val="accent3">
                  <a:lumMod val="75000"/>
                </a:schemeClr>
              </a:solidFill>
              <a:cs typeface="Aller Light"/>
            </a:endParaRPr>
          </a:p>
        </p:txBody>
      </p:sp>
    </p:spTree>
    <p:extLst>
      <p:ext uri="{BB962C8B-B14F-4D97-AF65-F5344CB8AC3E}">
        <p14:creationId xmlns:p14="http://schemas.microsoft.com/office/powerpoint/2010/main" val="189436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523998"/>
            <a:ext cx="8001000" cy="5334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Random </a:t>
            </a:r>
            <a:r>
              <a:rPr lang="en-US" dirty="0"/>
              <a:t>experiment: toss a fair coin 2 </a:t>
            </a:r>
            <a:r>
              <a:rPr lang="en-US" dirty="0" smtClean="0"/>
              <a:t>times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965700" y="1574800"/>
            <a:ext cx="3606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i="1" dirty="0" smtClean="0">
                <a:latin typeface="Gill Sans"/>
                <a:cs typeface="Gill Sans"/>
              </a:rPr>
              <a:t>“An </a:t>
            </a:r>
            <a:r>
              <a:rPr lang="en-US" i="1" dirty="0">
                <a:latin typeface="Gill Sans"/>
                <a:cs typeface="Gill Sans"/>
              </a:rPr>
              <a:t>idealized coin consists of a circular disk of zero thickness which, when thrown in the air and allowed to fall, will rest with either side face up ("heads" H or "tails" T) with equal probability</a:t>
            </a:r>
            <a:r>
              <a:rPr lang="en-US" i="1" dirty="0" smtClean="0">
                <a:latin typeface="Gill Sans"/>
                <a:cs typeface="Gill Sans"/>
              </a:rPr>
              <a:t>.”</a:t>
            </a:r>
            <a:endParaRPr lang="en-US" i="1" dirty="0"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550223"/>
            <a:ext cx="37018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Gill Sans"/>
                <a:cs typeface="Gill Sans"/>
              </a:rPr>
              <a:t>http://</a:t>
            </a:r>
            <a:r>
              <a:rPr lang="en-US" sz="1400" dirty="0" err="1">
                <a:latin typeface="Gill Sans"/>
                <a:cs typeface="Gill Sans"/>
              </a:rPr>
              <a:t>mathworld.wolfram.com</a:t>
            </a:r>
            <a:r>
              <a:rPr lang="en-US" sz="1400" dirty="0">
                <a:latin typeface="Gill Sans"/>
                <a:cs typeface="Gill Sans"/>
              </a:rPr>
              <a:t>/</a:t>
            </a:r>
            <a:r>
              <a:rPr lang="en-US" sz="1400" dirty="0" err="1">
                <a:latin typeface="Gill Sans"/>
                <a:cs typeface="Gill Sans"/>
              </a:rPr>
              <a:t>CoinTossing.html</a:t>
            </a:r>
            <a:endParaRPr lang="en-US" sz="14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2617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65158"/>
            <a:ext cx="7772400" cy="2597316"/>
          </a:xfrm>
        </p:spPr>
        <p:txBody>
          <a:bodyPr anchor="t" anchorCtr="0">
            <a:noAutofit/>
          </a:bodyPr>
          <a:lstStyle/>
          <a:p>
            <a:pPr algn="r"/>
            <a:r>
              <a:rPr lang="en-US" sz="2300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Suppose you’re on a game show, and you’re given the choice of three doors. Behind one door is a car, behind the others, goats. You pick a door, say #1, and the host, who knows what’s behind the doors, opens another door, say #3, which has a goat. He says to you, "Do you want to pick door #2?" </a:t>
            </a:r>
            <a:r>
              <a:rPr lang="en-US" sz="2300" cap="none" dirty="0" smtClean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Is </a:t>
            </a:r>
            <a:r>
              <a:rPr lang="en-US" sz="2300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it to your advantage to switch your choice of doors?</a:t>
            </a:r>
            <a:br>
              <a:rPr lang="en-US" sz="2300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2300" i="1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Craig F</a:t>
            </a:r>
            <a:r>
              <a:rPr lang="en-US" sz="2300" i="1" cap="none" dirty="0" smtClean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.  </a:t>
            </a:r>
            <a:r>
              <a:rPr lang="en-US" sz="2300" i="1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Whitaker</a:t>
            </a:r>
            <a:br>
              <a:rPr lang="en-US" sz="2300" i="1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2300" i="1" cap="none" dirty="0">
                <a:solidFill>
                  <a:schemeClr val="tx1"/>
                </a:solidFill>
                <a:latin typeface="Lato" charset="0"/>
                <a:ea typeface="Lato" charset="0"/>
                <a:cs typeface="Lato" charset="0"/>
              </a:rPr>
              <a:t>Columbia, Maryland</a:t>
            </a:r>
            <a:endParaRPr lang="en-US" sz="2300" cap="none" dirty="0">
              <a:solidFill>
                <a:schemeClr val="tx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74713" y="473241"/>
            <a:ext cx="7772400" cy="122454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800" b="0" kern="1200" cap="all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cap="none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In 1990, the following question appeared </a:t>
            </a:r>
          </a:p>
          <a:p>
            <a:pPr algn="ctr"/>
            <a:r>
              <a:rPr lang="en-US" sz="2800" cap="none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in Parade Magazine’s “Ask Marilyn” column:</a:t>
            </a:r>
            <a:endParaRPr lang="en-US" sz="2800" cap="none" dirty="0">
              <a:solidFill>
                <a:schemeClr val="tx1"/>
              </a:solidFill>
              <a:latin typeface="Noto Serif" charset="0"/>
              <a:ea typeface="Noto Serif" charset="0"/>
              <a:cs typeface="Noto Serif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45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Sample space (𝛀)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12" name="Rectangular Callout 11"/>
          <p:cNvSpPr/>
          <p:nvPr/>
        </p:nvSpPr>
        <p:spPr>
          <a:xfrm>
            <a:off x="457200" y="1651000"/>
            <a:ext cx="3606800" cy="508000"/>
          </a:xfrm>
          <a:prstGeom prst="wedgeRectCallout">
            <a:avLst>
              <a:gd name="adj1" fmla="val -36774"/>
              <a:gd name="adj2" fmla="val -124653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“What can possibly happen?”</a:t>
            </a:r>
            <a:endParaRPr lang="en-US" sz="24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9873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Sample space (𝛀)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12" name="Rectangular Callout 11"/>
          <p:cNvSpPr/>
          <p:nvPr/>
        </p:nvSpPr>
        <p:spPr>
          <a:xfrm>
            <a:off x="457200" y="1651000"/>
            <a:ext cx="3606800" cy="508000"/>
          </a:xfrm>
          <a:prstGeom prst="wedgeRectCallout">
            <a:avLst>
              <a:gd name="adj1" fmla="val -36774"/>
              <a:gd name="adj2" fmla="val -124653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“What can possibly happen?”</a:t>
            </a:r>
            <a:endParaRPr lang="en-US" sz="24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  <p:sp>
        <p:nvSpPr>
          <p:cNvPr id="13" name="Rectangular Callout 12"/>
          <p:cNvSpPr/>
          <p:nvPr/>
        </p:nvSpPr>
        <p:spPr>
          <a:xfrm>
            <a:off x="4597400" y="1651000"/>
            <a:ext cx="4191000" cy="508000"/>
          </a:xfrm>
          <a:prstGeom prst="wedgeRectCallout">
            <a:avLst>
              <a:gd name="adj1" fmla="val 56323"/>
              <a:gd name="adj2" fmla="val 207847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“What can not possibly happen?”</a:t>
            </a:r>
            <a:endParaRPr lang="en-US" sz="24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6159500" y="2273300"/>
            <a:ext cx="952500" cy="1003300"/>
            <a:chOff x="1257300" y="5549900"/>
            <a:chExt cx="1155700" cy="1168400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3"/>
            <a:srcRect r="48913"/>
            <a:stretch/>
          </p:blipFill>
          <p:spPr>
            <a:xfrm>
              <a:off x="1257300" y="5549900"/>
              <a:ext cx="596900" cy="1168400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4"/>
            <a:srcRect l="51087"/>
            <a:stretch/>
          </p:blipFill>
          <p:spPr>
            <a:xfrm>
              <a:off x="1841500" y="5549900"/>
              <a:ext cx="571500" cy="1168400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6096602" y="3429001"/>
            <a:ext cx="930532" cy="1003300"/>
            <a:chOff x="2844800" y="5308600"/>
            <a:chExt cx="1061652" cy="1168401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74884" y="5308600"/>
              <a:ext cx="631568" cy="11684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44800" y="5308601"/>
              <a:ext cx="631568" cy="1168400"/>
            </a:xfrm>
            <a:prstGeom prst="rect">
              <a:avLst/>
            </a:prstGeom>
          </p:spPr>
        </p:pic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2250" y="4610100"/>
            <a:ext cx="1866900" cy="1168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984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Probability Triple</a:t>
            </a:r>
            <a:endParaRPr lang="en-US" sz="3200" dirty="0">
              <a:solidFill>
                <a:schemeClr val="tx1"/>
              </a:solidFill>
              <a:latin typeface="Noto Serif" charset="0"/>
              <a:ea typeface="Noto Serif" charset="0"/>
              <a:cs typeface="Noto Serif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2313" y="1286407"/>
            <a:ext cx="78613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 smtClean="0">
                <a:latin typeface="Gill Sans"/>
                <a:cs typeface="Gill Sans"/>
              </a:rPr>
              <a:t>(𝛀, 𝓕, </a:t>
            </a:r>
            <a:r>
              <a:rPr lang="en-US" sz="15000" i="1" dirty="0" smtClean="0">
                <a:latin typeface="Gill Sans"/>
                <a:cs typeface="Gill Sans"/>
              </a:rPr>
              <a:t>𝐏</a:t>
            </a:r>
            <a:r>
              <a:rPr lang="en-US" sz="15000" dirty="0" smtClean="0">
                <a:latin typeface="Gill Sans"/>
                <a:cs typeface="Gill Sans"/>
              </a:rPr>
              <a:t>)</a:t>
            </a:r>
            <a:endParaRPr lang="en-US" sz="15000" dirty="0"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78499" y="1669535"/>
            <a:ext cx="111400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FF66CC"/>
                </a:solidFill>
                <a:latin typeface="Zapf Dingbats"/>
                <a:ea typeface="Zapf Dingbats"/>
                <a:cs typeface="Zapf Dingbats"/>
              </a:rPr>
              <a:t>✓</a:t>
            </a:r>
            <a:endParaRPr lang="en-US" sz="9600" dirty="0">
              <a:solidFill>
                <a:srgbClr val="FF66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578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Outcomes </a:t>
            </a:r>
            <a:r>
              <a:rPr lang="en-US" dirty="0">
                <a:solidFill>
                  <a:srgbClr val="676A55"/>
                </a:solidFill>
              </a:rPr>
              <a:t>(𝛚)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9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4754880" y="2273300"/>
            <a:ext cx="3931920" cy="297338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One outcome is one element in the sample space, </a:t>
            </a:r>
            <a:r>
              <a:rPr lang="en-US" dirty="0" smtClean="0">
                <a:solidFill>
                  <a:srgbClr val="000000"/>
                </a:solidFill>
              </a:rPr>
              <a:t>𝛚</a:t>
            </a:r>
            <a:r>
              <a:rPr lang="en-US" i="1" baseline="-25000" dirty="0" smtClean="0">
                <a:solidFill>
                  <a:srgbClr val="000000"/>
                </a:solidFill>
              </a:rPr>
              <a:t>1,…n</a:t>
            </a:r>
            <a:r>
              <a:rPr lang="en-US" dirty="0" smtClean="0">
                <a:solidFill>
                  <a:srgbClr val="000000"/>
                </a:solidFill>
              </a:rPr>
              <a:t>∈</a:t>
            </a:r>
            <a:r>
              <a:rPr lang="en-US" dirty="0">
                <a:solidFill>
                  <a:srgbClr val="000000"/>
                </a:solidFill>
              </a:rPr>
              <a:t>𝛀 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3263900" y="2414657"/>
            <a:ext cx="1312614" cy="707886"/>
            <a:chOff x="3263900" y="2414657"/>
            <a:chExt cx="1312614" cy="707886"/>
          </a:xfrm>
        </p:grpSpPr>
        <p:sp>
          <p:nvSpPr>
            <p:cNvPr id="25" name="TextBox 24"/>
            <p:cNvSpPr txBox="1"/>
            <p:nvPr/>
          </p:nvSpPr>
          <p:spPr>
            <a:xfrm>
              <a:off x="3808338" y="24146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1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6" name="Straight Connector 35"/>
            <p:cNvCxnSpPr>
              <a:stCxn id="9" idx="3"/>
              <a:endCxn id="25" idx="1"/>
            </p:cNvCxnSpPr>
            <p:nvPr/>
          </p:nvCxnSpPr>
          <p:spPr>
            <a:xfrm flipV="1">
              <a:off x="3263900" y="27686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3263900" y="3570357"/>
            <a:ext cx="1312614" cy="707886"/>
            <a:chOff x="3263900" y="3570357"/>
            <a:chExt cx="1312614" cy="707886"/>
          </a:xfrm>
        </p:grpSpPr>
        <p:sp>
          <p:nvSpPr>
            <p:cNvPr id="26" name="TextBox 25"/>
            <p:cNvSpPr txBox="1"/>
            <p:nvPr/>
          </p:nvSpPr>
          <p:spPr>
            <a:xfrm>
              <a:off x="3808338" y="35703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2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7" name="Straight Connector 36"/>
            <p:cNvCxnSpPr>
              <a:stCxn id="31" idx="3"/>
              <a:endCxn id="26" idx="1"/>
            </p:cNvCxnSpPr>
            <p:nvPr/>
          </p:nvCxnSpPr>
          <p:spPr>
            <a:xfrm flipV="1">
              <a:off x="3263900" y="39243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263900" y="4757807"/>
            <a:ext cx="1312614" cy="707886"/>
            <a:chOff x="3263900" y="4757807"/>
            <a:chExt cx="1312614" cy="707886"/>
          </a:xfrm>
        </p:grpSpPr>
        <p:sp>
          <p:nvSpPr>
            <p:cNvPr id="27" name="TextBox 26"/>
            <p:cNvSpPr txBox="1"/>
            <p:nvPr/>
          </p:nvSpPr>
          <p:spPr>
            <a:xfrm>
              <a:off x="3808338" y="47578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3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8" name="Straight Connector 37"/>
            <p:cNvCxnSpPr>
              <a:stCxn id="33" idx="3"/>
              <a:endCxn id="27" idx="1"/>
            </p:cNvCxnSpPr>
            <p:nvPr/>
          </p:nvCxnSpPr>
          <p:spPr>
            <a:xfrm>
              <a:off x="3263900" y="51117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3263900" y="5888107"/>
            <a:ext cx="1312614" cy="707886"/>
            <a:chOff x="3263900" y="5888107"/>
            <a:chExt cx="1312614" cy="707886"/>
          </a:xfrm>
        </p:grpSpPr>
        <p:sp>
          <p:nvSpPr>
            <p:cNvPr id="28" name="TextBox 27"/>
            <p:cNvSpPr txBox="1"/>
            <p:nvPr/>
          </p:nvSpPr>
          <p:spPr>
            <a:xfrm>
              <a:off x="3808338" y="58881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4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9" name="Straight Connector 38"/>
            <p:cNvCxnSpPr>
              <a:stCxn id="35" idx="3"/>
              <a:endCxn id="28" idx="1"/>
            </p:cNvCxnSpPr>
            <p:nvPr/>
          </p:nvCxnSpPr>
          <p:spPr>
            <a:xfrm>
              <a:off x="3263900" y="62420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8760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Outcomes </a:t>
            </a:r>
            <a:r>
              <a:rPr lang="en-US" dirty="0">
                <a:solidFill>
                  <a:srgbClr val="676A55"/>
                </a:solidFill>
              </a:rPr>
              <a:t>(𝛚)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9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4754880" y="2273300"/>
            <a:ext cx="3931920" cy="297338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The set of all outcomes </a:t>
            </a:r>
            <a:r>
              <a:rPr lang="en-US" dirty="0">
                <a:solidFill>
                  <a:srgbClr val="000000"/>
                </a:solidFill>
              </a:rPr>
              <a:t>is denoted </a:t>
            </a:r>
            <a:r>
              <a:rPr lang="en-US" dirty="0" smtClean="0">
                <a:solidFill>
                  <a:srgbClr val="000000"/>
                </a:solidFill>
              </a:rPr>
              <a:t>𝛚 such that 𝛚</a:t>
            </a:r>
            <a:r>
              <a:rPr lang="en-US" dirty="0">
                <a:solidFill>
                  <a:srgbClr val="000000"/>
                </a:solidFill>
              </a:rPr>
              <a:t>∈𝛀 </a:t>
            </a:r>
            <a:endParaRPr lang="en-US" dirty="0" smtClean="0">
              <a:solidFill>
                <a:srgbClr val="000000"/>
              </a:solidFill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3263900" y="2414657"/>
            <a:ext cx="1312614" cy="707886"/>
            <a:chOff x="3263900" y="2414657"/>
            <a:chExt cx="1312614" cy="707886"/>
          </a:xfrm>
        </p:grpSpPr>
        <p:sp>
          <p:nvSpPr>
            <p:cNvPr id="25" name="TextBox 24"/>
            <p:cNvSpPr txBox="1"/>
            <p:nvPr/>
          </p:nvSpPr>
          <p:spPr>
            <a:xfrm>
              <a:off x="3808338" y="24146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1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6" name="Straight Connector 35"/>
            <p:cNvCxnSpPr>
              <a:stCxn id="9" idx="3"/>
              <a:endCxn id="25" idx="1"/>
            </p:cNvCxnSpPr>
            <p:nvPr/>
          </p:nvCxnSpPr>
          <p:spPr>
            <a:xfrm flipV="1">
              <a:off x="3263900" y="27686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3263900" y="3570357"/>
            <a:ext cx="1312614" cy="707886"/>
            <a:chOff x="3263900" y="3570357"/>
            <a:chExt cx="1312614" cy="707886"/>
          </a:xfrm>
        </p:grpSpPr>
        <p:sp>
          <p:nvSpPr>
            <p:cNvPr id="26" name="TextBox 25"/>
            <p:cNvSpPr txBox="1"/>
            <p:nvPr/>
          </p:nvSpPr>
          <p:spPr>
            <a:xfrm>
              <a:off x="3808338" y="35703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2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7" name="Straight Connector 36"/>
            <p:cNvCxnSpPr>
              <a:stCxn id="31" idx="3"/>
              <a:endCxn id="26" idx="1"/>
            </p:cNvCxnSpPr>
            <p:nvPr/>
          </p:nvCxnSpPr>
          <p:spPr>
            <a:xfrm flipV="1">
              <a:off x="3263900" y="39243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263900" y="4757807"/>
            <a:ext cx="1312614" cy="707886"/>
            <a:chOff x="3263900" y="4757807"/>
            <a:chExt cx="1312614" cy="707886"/>
          </a:xfrm>
        </p:grpSpPr>
        <p:sp>
          <p:nvSpPr>
            <p:cNvPr id="27" name="TextBox 26"/>
            <p:cNvSpPr txBox="1"/>
            <p:nvPr/>
          </p:nvSpPr>
          <p:spPr>
            <a:xfrm>
              <a:off x="3808338" y="47578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3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8" name="Straight Connector 37"/>
            <p:cNvCxnSpPr>
              <a:stCxn id="33" idx="3"/>
              <a:endCxn id="27" idx="1"/>
            </p:cNvCxnSpPr>
            <p:nvPr/>
          </p:nvCxnSpPr>
          <p:spPr>
            <a:xfrm>
              <a:off x="3263900" y="51117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3263900" y="5888107"/>
            <a:ext cx="1312614" cy="707886"/>
            <a:chOff x="3263900" y="5888107"/>
            <a:chExt cx="1312614" cy="707886"/>
          </a:xfrm>
        </p:grpSpPr>
        <p:sp>
          <p:nvSpPr>
            <p:cNvPr id="28" name="TextBox 27"/>
            <p:cNvSpPr txBox="1"/>
            <p:nvPr/>
          </p:nvSpPr>
          <p:spPr>
            <a:xfrm>
              <a:off x="3808338" y="58881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4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9" name="Straight Connector 38"/>
            <p:cNvCxnSpPr>
              <a:stCxn id="35" idx="3"/>
              <a:endCxn id="28" idx="1"/>
            </p:cNvCxnSpPr>
            <p:nvPr/>
          </p:nvCxnSpPr>
          <p:spPr>
            <a:xfrm>
              <a:off x="3263900" y="62420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Rectangle 39"/>
          <p:cNvSpPr/>
          <p:nvPr/>
        </p:nvSpPr>
        <p:spPr>
          <a:xfrm>
            <a:off x="3791654" y="2273300"/>
            <a:ext cx="784860" cy="4470399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791654" y="1669990"/>
            <a:ext cx="78486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3">
                    <a:lumMod val="75000"/>
                  </a:schemeClr>
                </a:solidFill>
              </a:rPr>
              <a:t>𝛚</a:t>
            </a:r>
          </a:p>
        </p:txBody>
      </p:sp>
    </p:spTree>
    <p:extLst>
      <p:ext uri="{BB962C8B-B14F-4D97-AF65-F5344CB8AC3E}">
        <p14:creationId xmlns:p14="http://schemas.microsoft.com/office/powerpoint/2010/main" val="290991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Events (A, B, etc.)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b="1" dirty="0">
                <a:solidFill>
                  <a:srgbClr val="FF66CC"/>
                </a:solidFill>
                <a:latin typeface="Lobster Two"/>
                <a:cs typeface="Lobster Two"/>
              </a:rPr>
              <a:t>event</a:t>
            </a:r>
            <a:r>
              <a:rPr lang="en-US" dirty="0"/>
              <a:t> is a set of </a:t>
            </a:r>
            <a:r>
              <a:rPr lang="en-US" dirty="0" smtClean="0"/>
              <a:t>outcomes to </a:t>
            </a:r>
            <a:r>
              <a:rPr lang="en-US" dirty="0"/>
              <a:t>which a probability is </a:t>
            </a:r>
            <a:r>
              <a:rPr lang="en-US" dirty="0" smtClean="0"/>
              <a:t>assigned</a:t>
            </a:r>
          </a:p>
          <a:p>
            <a:pPr lvl="1"/>
            <a:r>
              <a:rPr lang="en-US" dirty="0" smtClean="0"/>
              <a:t>Notation: capital letters (i.e., A)</a:t>
            </a:r>
          </a:p>
          <a:p>
            <a:pPr lvl="1"/>
            <a:r>
              <a:rPr lang="en-US" dirty="0" smtClean="0"/>
              <a:t>The actual letter means nothing</a:t>
            </a:r>
          </a:p>
          <a:p>
            <a:r>
              <a:rPr lang="en-US" dirty="0" smtClean="0"/>
              <a:t>By definition, set of events is a subset of the sample space</a:t>
            </a:r>
          </a:p>
          <a:p>
            <a:pPr lvl="1"/>
            <a:r>
              <a:rPr lang="en-US" dirty="0" smtClean="0"/>
              <a:t>A ⊆ </a:t>
            </a:r>
            <a:r>
              <a:rPr lang="en-US" b="1" dirty="0"/>
              <a:t>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749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A: same result on both flips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Left Brace 23"/>
          <p:cNvSpPr/>
          <p:nvPr/>
        </p:nvSpPr>
        <p:spPr>
          <a:xfrm rot="10800000">
            <a:off x="4576514" y="4610100"/>
            <a:ext cx="431800" cy="21336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175075" y="5386457"/>
            <a:ext cx="5309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  <a:latin typeface="Gill Sans"/>
                <a:cs typeface="Gill Sans"/>
              </a:rPr>
              <a:t>A</a:t>
            </a:r>
            <a:endParaRPr lang="en-US" sz="4000" dirty="0">
              <a:solidFill>
                <a:srgbClr val="FF66CC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4883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B: exactly one head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Left Brace 23"/>
          <p:cNvSpPr/>
          <p:nvPr/>
        </p:nvSpPr>
        <p:spPr>
          <a:xfrm rot="10800000">
            <a:off x="4576514" y="2273300"/>
            <a:ext cx="431800" cy="21590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5092350" y="2922657"/>
            <a:ext cx="4734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  <a:latin typeface="Gill Sans"/>
                <a:cs typeface="Gill Sans"/>
              </a:rPr>
              <a:t>B</a:t>
            </a:r>
            <a:endParaRPr lang="en-US" sz="4000" dirty="0">
              <a:solidFill>
                <a:srgbClr val="FF66CC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5144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C: two heads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4576514" y="4757807"/>
            <a:ext cx="1063682" cy="707886"/>
            <a:chOff x="4576514" y="2408307"/>
            <a:chExt cx="1063682" cy="707886"/>
          </a:xfrm>
        </p:grpSpPr>
        <p:sp>
          <p:nvSpPr>
            <p:cNvPr id="40" name="TextBox 39"/>
            <p:cNvSpPr txBox="1"/>
            <p:nvPr/>
          </p:nvSpPr>
          <p:spPr>
            <a:xfrm>
              <a:off x="5092350" y="2408307"/>
              <a:ext cx="54784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rgbClr val="FF66CC"/>
                  </a:solidFill>
                  <a:latin typeface="Gill Sans"/>
                  <a:cs typeface="Gill Sans"/>
                </a:rPr>
                <a:t>C</a:t>
              </a:r>
            </a:p>
          </p:txBody>
        </p:sp>
        <p:cxnSp>
          <p:nvCxnSpPr>
            <p:cNvPr id="29" name="Straight Connector 28"/>
            <p:cNvCxnSpPr>
              <a:stCxn id="40" idx="1"/>
              <a:endCxn id="25" idx="3"/>
            </p:cNvCxnSpPr>
            <p:nvPr/>
          </p:nvCxnSpPr>
          <p:spPr>
            <a:xfrm flipH="1">
              <a:off x="4576514" y="2762250"/>
              <a:ext cx="515836" cy="6350"/>
            </a:xfrm>
            <a:prstGeom prst="line">
              <a:avLst/>
            </a:prstGeom>
            <a:ln w="50800">
              <a:solidFill>
                <a:srgbClr val="FF66CC"/>
              </a:solidFill>
              <a:prstDash val="sysDash"/>
              <a:tailEnd type="triangle" w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ular Callout 40"/>
          <p:cNvSpPr/>
          <p:nvPr/>
        </p:nvSpPr>
        <p:spPr>
          <a:xfrm>
            <a:off x="5956300" y="2524953"/>
            <a:ext cx="2997200" cy="499993"/>
          </a:xfrm>
          <a:prstGeom prst="wedgeRectCallout">
            <a:avLst>
              <a:gd name="adj1" fmla="val 50090"/>
              <a:gd name="adj2" fmla="val 34156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C is an elementary event</a:t>
            </a:r>
            <a:endParaRPr lang="en-US" sz="24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5311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Probability Triple</a:t>
            </a:r>
            <a:endParaRPr lang="en-US" sz="3200" dirty="0">
              <a:solidFill>
                <a:schemeClr val="tx1"/>
              </a:solidFill>
              <a:latin typeface="Noto Serif" charset="0"/>
              <a:ea typeface="Noto Serif" charset="0"/>
              <a:cs typeface="Noto Serif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2313" y="1286407"/>
            <a:ext cx="78613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 smtClean="0">
                <a:latin typeface="Gill Sans"/>
                <a:cs typeface="Gill Sans"/>
              </a:rPr>
              <a:t>(𝛀, 𝓕, </a:t>
            </a:r>
            <a:r>
              <a:rPr lang="en-US" sz="15000" i="1" dirty="0" smtClean="0">
                <a:latin typeface="Gill Sans"/>
                <a:cs typeface="Gill Sans"/>
              </a:rPr>
              <a:t>𝐏</a:t>
            </a:r>
            <a:r>
              <a:rPr lang="en-US" sz="15000" dirty="0" smtClean="0">
                <a:latin typeface="Gill Sans"/>
                <a:cs typeface="Gill Sans"/>
              </a:rPr>
              <a:t>)</a:t>
            </a:r>
            <a:endParaRPr lang="en-US" sz="15000" dirty="0"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78499" y="1669535"/>
            <a:ext cx="111400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FF66CC"/>
                </a:solidFill>
                <a:latin typeface="Zapf Dingbats"/>
                <a:ea typeface="Zapf Dingbats"/>
                <a:cs typeface="Zapf Dingbats"/>
              </a:rPr>
              <a:t>✓</a:t>
            </a:r>
            <a:endParaRPr lang="en-US" sz="9600" dirty="0">
              <a:solidFill>
                <a:srgbClr val="FF66CC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199399" y="1669535"/>
            <a:ext cx="1114007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dirty="0">
                <a:solidFill>
                  <a:srgbClr val="FF66CC"/>
                </a:solidFill>
                <a:latin typeface="Zapf Dingbats"/>
                <a:ea typeface="Zapf Dingbats"/>
                <a:cs typeface="Zapf Dingbats"/>
              </a:rPr>
              <a:t>✓</a:t>
            </a:r>
            <a:endParaRPr lang="en-US" sz="9600" dirty="0">
              <a:solidFill>
                <a:srgbClr val="FF66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71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goa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41" b="3338"/>
          <a:stretch/>
        </p:blipFill>
        <p:spPr>
          <a:xfrm>
            <a:off x="-19878" y="705458"/>
            <a:ext cx="9163878" cy="585469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44500"/>
            <a:ext cx="7772400" cy="4178300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Lobster Two"/>
                <a:cs typeface="Lobster Two"/>
              </a:rPr>
              <a:t>Yes; you should</a:t>
            </a:r>
          </a:p>
          <a:p>
            <a:pPr algn="ctr"/>
            <a:r>
              <a:rPr lang="en-US" sz="6600" cap="all" dirty="0" smtClean="0">
                <a:solidFill>
                  <a:schemeClr val="bg1"/>
                </a:solidFill>
                <a:latin typeface="Noto Serif" charset="0"/>
                <a:ea typeface="Noto Serif" charset="0"/>
                <a:cs typeface="Noto Serif" charset="0"/>
              </a:rPr>
              <a:t>Switch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22313" y="47244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-- Marilyn </a:t>
            </a:r>
            <a:r>
              <a:rPr lang="en-US" dirty="0" err="1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vos</a:t>
            </a:r>
            <a:r>
              <a:rPr lang="en-US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 Savant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60157"/>
            <a:ext cx="70050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http://</a:t>
            </a:r>
            <a:r>
              <a:rPr lang="en-US" sz="1200" dirty="0" err="1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marilynvossavant.com</a:t>
            </a:r>
            <a:r>
              <a:rPr lang="en-US" sz="12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/game-show-problem/</a:t>
            </a:r>
          </a:p>
        </p:txBody>
      </p:sp>
    </p:spTree>
    <p:extLst>
      <p:ext uri="{BB962C8B-B14F-4D97-AF65-F5344CB8AC3E}">
        <p14:creationId xmlns:p14="http://schemas.microsoft.com/office/powerpoint/2010/main" val="91623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Pictures are difficult to do math with…</a:t>
            </a:r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7681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721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Letters </a:t>
            </a:r>
            <a:r>
              <a:rPr lang="en-US" dirty="0"/>
              <a:t>are </a:t>
            </a:r>
            <a:r>
              <a:rPr lang="en-US" dirty="0" smtClean="0"/>
              <a:t>also difficult </a:t>
            </a:r>
            <a:r>
              <a:rPr lang="en-US" dirty="0"/>
              <a:t>to do math with…</a:t>
            </a:r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559506"/>
            <a:ext cx="27408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{f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H ∩ 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T}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715206"/>
            <a:ext cx="27669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T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∩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896306"/>
            <a:ext cx="283923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 ∩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6028034"/>
            <a:ext cx="26981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T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∩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T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>
            <a:off x="3263900" y="27749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>
            <a:off x="3263900" y="39306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1428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290412" y="1381204"/>
            <a:ext cx="1924092" cy="707886"/>
            <a:chOff x="1290412" y="1381204"/>
            <a:chExt cx="1924092" cy="707886"/>
          </a:xfrm>
        </p:grpSpPr>
        <p:sp>
          <p:nvSpPr>
            <p:cNvPr id="41" name="TextBox 40"/>
            <p:cNvSpPr txBox="1"/>
            <p:nvPr/>
          </p:nvSpPr>
          <p:spPr>
            <a:xfrm>
              <a:off x="1290412" y="1381204"/>
              <a:ext cx="8803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1</a:t>
              </a:r>
              <a:r>
                <a:rPr lang="en-US" sz="2000" baseline="30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st</a:t>
              </a:r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 flip</a:t>
              </a:r>
            </a:p>
            <a:p>
              <a:pPr algn="ctr"/>
              <a:r>
                <a:rPr lang="en-US" sz="2000" dirty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f</a:t>
              </a:r>
              <a:r>
                <a:rPr lang="en-US" sz="2000" baseline="-25000" dirty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1</a:t>
              </a:r>
              <a:endParaRPr lang="en-US" sz="20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281235" y="1381204"/>
              <a:ext cx="9332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2</a:t>
              </a:r>
              <a:r>
                <a:rPr lang="en-US" sz="2000" baseline="30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nd</a:t>
              </a:r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 flip</a:t>
              </a:r>
            </a:p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f</a:t>
              </a:r>
              <a:r>
                <a:rPr lang="en-US" sz="2000" baseline="-25000" dirty="0" smtClean="0">
                  <a:solidFill>
                    <a:srgbClr val="000000"/>
                  </a:solidFill>
                  <a:latin typeface="Lato" charset="0"/>
                  <a:ea typeface="Lato" charset="0"/>
                  <a:cs typeface="Lato" charset="0"/>
                </a:rPr>
                <a:t>2</a:t>
              </a:r>
              <a:endParaRPr lang="en-US" sz="20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922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Letters </a:t>
            </a:r>
            <a:r>
              <a:rPr lang="en-US" dirty="0"/>
              <a:t>are </a:t>
            </a:r>
            <a:r>
              <a:rPr lang="en-US" dirty="0" smtClean="0"/>
              <a:t>also difficult </a:t>
            </a:r>
            <a:r>
              <a:rPr lang="en-US" dirty="0"/>
              <a:t>to do math with…</a:t>
            </a:r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559506"/>
            <a:ext cx="27408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{f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H ∩ 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T}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715206"/>
            <a:ext cx="27669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T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∩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896306"/>
            <a:ext cx="283923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 ∩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H}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6028034"/>
            <a:ext cx="26981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{f</a:t>
            </a:r>
            <a:r>
              <a:rPr lang="en-US" sz="2200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=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T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∩ 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f</a:t>
            </a:r>
            <a:r>
              <a:rPr lang="en-US" sz="2200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 </a:t>
            </a:r>
            <a:r>
              <a:rPr lang="en-US" sz="22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T</a:t>
            </a:r>
            <a:r>
              <a:rPr lang="en-US" sz="22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}</a:t>
            </a:r>
            <a:endParaRPr lang="en-US" sz="22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>
            <a:off x="3263900" y="27749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>
            <a:off x="3263900" y="39306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1428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290412" y="1381204"/>
            <a:ext cx="8803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1</a:t>
            </a:r>
            <a:r>
              <a:rPr lang="en-US" sz="2000" baseline="30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st</a:t>
            </a:r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 flip</a:t>
            </a:r>
          </a:p>
          <a:p>
            <a:pPr algn="ctr"/>
            <a:r>
              <a:rPr lang="en-US" sz="20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f</a:t>
            </a:r>
            <a:r>
              <a:rPr lang="en-US" sz="2000" baseline="-25000" dirty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1</a:t>
            </a:r>
            <a:endParaRPr lang="en-US" sz="2000" dirty="0">
              <a:solidFill>
                <a:srgbClr val="000000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281235" y="1393904"/>
            <a:ext cx="9332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2</a:t>
            </a:r>
            <a:r>
              <a:rPr lang="en-US" sz="2000" baseline="30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nd</a:t>
            </a:r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 flip</a:t>
            </a:r>
          </a:p>
          <a:p>
            <a:pPr algn="ctr"/>
            <a:r>
              <a:rPr lang="en-US" sz="2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f</a:t>
            </a:r>
            <a:r>
              <a:rPr lang="en-US" sz="2000" baseline="-25000" dirty="0" smtClean="0">
                <a:solidFill>
                  <a:srgbClr val="000000"/>
                </a:solidFill>
                <a:latin typeface="Lato" charset="0"/>
                <a:ea typeface="Lato" charset="0"/>
                <a:cs typeface="Lato" charset="0"/>
              </a:rPr>
              <a:t>2</a:t>
            </a:r>
            <a:endParaRPr lang="en-US" sz="2000" dirty="0">
              <a:solidFill>
                <a:srgbClr val="000000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0" name="Rectangular Callout 39"/>
          <p:cNvSpPr/>
          <p:nvPr/>
        </p:nvSpPr>
        <p:spPr>
          <a:xfrm>
            <a:off x="6647576" y="2414658"/>
            <a:ext cx="2369423" cy="1515992"/>
          </a:xfrm>
          <a:prstGeom prst="wedgeRectCallout">
            <a:avLst>
              <a:gd name="adj1" fmla="val 54672"/>
              <a:gd name="adj2" fmla="val 1164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200" dirty="0" smtClean="0">
                <a:solidFill>
                  <a:schemeClr val="tx1"/>
                </a:solidFill>
                <a:latin typeface="Lobster Two"/>
                <a:cs typeface="Lobster Two"/>
              </a:rPr>
              <a:t>You need a function that maps outcomes and events </a:t>
            </a:r>
          </a:p>
          <a:p>
            <a:pPr algn="ctr"/>
            <a:r>
              <a:rPr lang="en-US" sz="2200" dirty="0" smtClean="0">
                <a:solidFill>
                  <a:schemeClr val="tx1"/>
                </a:solidFill>
                <a:latin typeface="Lobster Two"/>
                <a:cs typeface="Lobster Two"/>
              </a:rPr>
              <a:t>onto real numbers</a:t>
            </a:r>
            <a:endParaRPr lang="en-US" sz="2200" dirty="0" smtClean="0">
              <a:solidFill>
                <a:schemeClr val="accent3">
                  <a:lumMod val="75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0738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Random variables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Lobster Two"/>
                <a:cs typeface="Lobster Two"/>
              </a:rPr>
              <a:t>n</a:t>
            </a:r>
            <a:r>
              <a:rPr lang="en-US" sz="3600" dirty="0" smtClean="0">
                <a:solidFill>
                  <a:schemeClr val="tx1"/>
                </a:solidFill>
                <a:latin typeface="Lobster Two"/>
                <a:cs typeface="Lobster Two"/>
              </a:rPr>
              <a:t>either random nor variables</a:t>
            </a:r>
            <a:endParaRPr lang="en-US" sz="3600" dirty="0">
              <a:solidFill>
                <a:schemeClr val="tx1"/>
              </a:solidFill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269729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function</a:t>
            </a:r>
            <a:r>
              <a:rPr lang="en-US" dirty="0" smtClean="0"/>
              <a:t> that associates a real number with an event</a:t>
            </a:r>
          </a:p>
          <a:p>
            <a:pPr lvl="1"/>
            <a:r>
              <a:rPr lang="en-US" b="1" dirty="0" smtClean="0"/>
              <a:t>Input: </a:t>
            </a:r>
            <a:r>
              <a:rPr lang="en-US" dirty="0" smtClean="0"/>
              <a:t>𝛀</a:t>
            </a:r>
            <a:endParaRPr lang="en-US" b="1" dirty="0" smtClean="0"/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pPr lvl="1"/>
            <a:r>
              <a:rPr lang="en-US" b="1" dirty="0" smtClean="0"/>
              <a:t>Output: </a:t>
            </a:r>
            <a:r>
              <a:rPr lang="en-US" dirty="0" smtClean="0"/>
              <a:t>numeric sample space</a:t>
            </a: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7138947"/>
              </p:ext>
            </p:extLst>
          </p:nvPr>
        </p:nvGraphicFramePr>
        <p:xfrm>
          <a:off x="457200" y="2603500"/>
          <a:ext cx="8229600" cy="370840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482600"/>
                <a:gridCol w="2095500"/>
                <a:gridCol w="56515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Sample space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The set of outcomes that we are sampling from.</a:t>
                      </a:r>
                      <a:endParaRPr lang="en-US" dirty="0">
                        <a:solidFill>
                          <a:schemeClr val="tx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430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 descr="count bayesie rv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4" r="620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0" y="6563885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ato" charset="0"/>
                <a:ea typeface="Lato" charset="0"/>
                <a:cs typeface="Lato" charset="0"/>
              </a:rPr>
              <a:t>http://</a:t>
            </a:r>
            <a:r>
              <a:rPr lang="en-US" sz="1400" dirty="0" err="1">
                <a:latin typeface="Lato" charset="0"/>
                <a:ea typeface="Lato" charset="0"/>
                <a:cs typeface="Lato" charset="0"/>
              </a:rPr>
              <a:t>www.countbayesie.com</a:t>
            </a:r>
            <a:r>
              <a:rPr lang="en-US" sz="1400" dirty="0">
                <a:latin typeface="Lato" charset="0"/>
                <a:ea typeface="Lato" charset="0"/>
                <a:cs typeface="Lato" charset="0"/>
              </a:rPr>
              <a:t>/blog/2015/2/20/random-variables-and-expectation</a:t>
            </a:r>
          </a:p>
        </p:txBody>
      </p:sp>
      <p:sp>
        <p:nvSpPr>
          <p:cNvPr id="6" name="Down Arrow Callout 5"/>
          <p:cNvSpPr/>
          <p:nvPr/>
        </p:nvSpPr>
        <p:spPr>
          <a:xfrm>
            <a:off x="1313117" y="2984500"/>
            <a:ext cx="1201483" cy="12192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0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Input:</a:t>
            </a:r>
          </a:p>
          <a:p>
            <a:pPr algn="ctr">
              <a:defRPr/>
            </a:pPr>
            <a:r>
              <a:rPr lang="en-US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endParaRPr lang="en-US" b="1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7" name="Down Arrow Callout 6"/>
          <p:cNvSpPr/>
          <p:nvPr/>
        </p:nvSpPr>
        <p:spPr>
          <a:xfrm>
            <a:off x="5821617" y="2984500"/>
            <a:ext cx="1812098" cy="12192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0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Output:</a:t>
            </a:r>
          </a:p>
          <a:p>
            <a:pPr algn="ctr"/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r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eal numbers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46553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 descr="count bayesie rv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4" r="620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0" y="6563885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Lato" charset="0"/>
                <a:ea typeface="Lato" charset="0"/>
                <a:cs typeface="Lato" charset="0"/>
              </a:rPr>
              <a:t>http://</a:t>
            </a:r>
            <a:r>
              <a:rPr lang="en-US" sz="1400" dirty="0" err="1">
                <a:latin typeface="Lato" charset="0"/>
                <a:ea typeface="Lato" charset="0"/>
                <a:cs typeface="Lato" charset="0"/>
              </a:rPr>
              <a:t>www.countbayesie.com</a:t>
            </a:r>
            <a:r>
              <a:rPr lang="en-US" sz="1400" dirty="0">
                <a:latin typeface="Lato" charset="0"/>
                <a:ea typeface="Lato" charset="0"/>
                <a:cs typeface="Lato" charset="0"/>
              </a:rPr>
              <a:t>/blog/2015/2/20/random-variables-and-expectation</a:t>
            </a:r>
          </a:p>
        </p:txBody>
      </p:sp>
      <p:sp>
        <p:nvSpPr>
          <p:cNvPr id="6" name="Down Arrow Callout 5"/>
          <p:cNvSpPr/>
          <p:nvPr/>
        </p:nvSpPr>
        <p:spPr>
          <a:xfrm>
            <a:off x="1313117" y="2984500"/>
            <a:ext cx="1201483" cy="12192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0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Input:</a:t>
            </a:r>
          </a:p>
          <a:p>
            <a:pPr algn="ctr">
              <a:defRPr/>
            </a:pPr>
            <a:r>
              <a:rPr lang="en-US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endParaRPr lang="en-US" b="1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7" name="Down Arrow Callout 6"/>
          <p:cNvSpPr/>
          <p:nvPr/>
        </p:nvSpPr>
        <p:spPr>
          <a:xfrm>
            <a:off x="5821617" y="2984500"/>
            <a:ext cx="1812098" cy="1219200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06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Output:</a:t>
            </a:r>
          </a:p>
          <a:p>
            <a:pPr algn="ctr"/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r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eal numbers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  <p:sp>
        <p:nvSpPr>
          <p:cNvPr id="9" name="Up Arrow Callout 8"/>
          <p:cNvSpPr/>
          <p:nvPr/>
        </p:nvSpPr>
        <p:spPr>
          <a:xfrm>
            <a:off x="5512468" y="4787746"/>
            <a:ext cx="2406315" cy="1511454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43365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Arbitrary, nothing to do with probability yet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46700" y="4269447"/>
            <a:ext cx="3695700" cy="49244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6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2 billion, 0, 0, 2 billion</a:t>
            </a:r>
            <a:endParaRPr lang="en-US" sz="2600" dirty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291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0</a:t>
            </a: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0100" y="380712"/>
            <a:ext cx="5143500" cy="172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4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3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</a:t>
            </a:r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2289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4000" i="1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𝛚</a:t>
            </a:r>
            <a:r>
              <a:rPr lang="en-US" sz="4000" i="1" baseline="-25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4</a:t>
            </a:r>
            <a:r>
              <a:rPr lang="en-US" sz="40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) </a:t>
            </a:r>
            <a:r>
              <a: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= 0</a:t>
            </a: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0100" y="380712"/>
            <a:ext cx="5143500" cy="1729774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>
          <a:xfrm>
            <a:off x="5556954" y="2273301"/>
            <a:ext cx="540559" cy="4470399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Rectangular Callout 40"/>
          <p:cNvSpPr/>
          <p:nvPr/>
        </p:nvSpPr>
        <p:spPr>
          <a:xfrm>
            <a:off x="7099300" y="3429000"/>
            <a:ext cx="1917700" cy="501649"/>
          </a:xfrm>
          <a:prstGeom prst="wedgeRectCallout">
            <a:avLst>
              <a:gd name="adj1" fmla="val -99519"/>
              <a:gd name="adj2" fmla="val 13618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Lobster Two"/>
                <a:cs typeface="Lobster Two"/>
              </a:rPr>
              <a:t>These are </a:t>
            </a:r>
            <a:r>
              <a:rPr lang="en-US" sz="2400" i="1" dirty="0" smtClean="0">
                <a:solidFill>
                  <a:schemeClr val="tx1"/>
                </a:solidFill>
                <a:latin typeface="Times New Roman"/>
                <a:cs typeface="Times New Roman"/>
              </a:rPr>
              <a:t>x</a:t>
            </a:r>
            <a:endParaRPr lang="en-US" sz="2400" i="1" dirty="0" smtClean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5038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variables: formalization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Capital letters used to denote (</a:t>
            </a:r>
            <a:r>
              <a:rPr lang="en-US" i="1" dirty="0">
                <a:latin typeface="Times New Roman"/>
                <a:cs typeface="Times New Roman"/>
              </a:rPr>
              <a:t>X, Y, Z, </a:t>
            </a:r>
            <a:r>
              <a:rPr lang="en-US" dirty="0"/>
              <a:t>etc.)</a:t>
            </a:r>
          </a:p>
          <a:p>
            <a:endParaRPr lang="en-US" dirty="0" smtClean="0"/>
          </a:p>
          <a:p>
            <a:r>
              <a:rPr lang="en-US" dirty="0" smtClean="0"/>
              <a:t>Let </a:t>
            </a:r>
            <a:r>
              <a:rPr lang="en-US" i="1" dirty="0" smtClean="0">
                <a:latin typeface="Times New Roman"/>
                <a:cs typeface="Times New Roman"/>
              </a:rPr>
              <a:t>Q</a:t>
            </a:r>
            <a:r>
              <a:rPr lang="en-US" dirty="0" smtClean="0"/>
              <a:t> = set of real numbers </a:t>
            </a:r>
            <a:r>
              <a:rPr lang="en-US" dirty="0" err="1" smtClean="0">
                <a:latin typeface="Times New Roman"/>
                <a:cs typeface="Times New Roman"/>
              </a:rPr>
              <a:t>ℝ</a:t>
            </a:r>
            <a:endParaRPr lang="en-US" dirty="0" smtClean="0">
              <a:latin typeface="Times New Roman"/>
              <a:cs typeface="Times New Roman"/>
            </a:endParaRPr>
          </a:p>
          <a:p>
            <a:endParaRPr lang="en-US" dirty="0" smtClean="0"/>
          </a:p>
          <a:p>
            <a:r>
              <a:rPr lang="en-US" dirty="0" smtClean="0"/>
              <a:t>Random variable (</a:t>
            </a:r>
            <a:r>
              <a:rPr lang="en-US" dirty="0" err="1" smtClean="0"/>
              <a:t>rv</a:t>
            </a:r>
            <a:r>
              <a:rPr lang="en-US" dirty="0" smtClean="0"/>
              <a:t>):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 is a function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dirty="0" smtClean="0"/>
              <a:t>: 𝛀 </a:t>
            </a:r>
            <a:r>
              <a:rPr lang="en-US" dirty="0" smtClean="0">
                <a:sym typeface="Wingdings"/>
              </a:rPr>
              <a:t></a:t>
            </a:r>
            <a:r>
              <a:rPr lang="en-US" i="1" dirty="0" smtClean="0">
                <a:latin typeface="Times New Roman"/>
                <a:cs typeface="Times New Roman"/>
                <a:sym typeface="Wingdings"/>
              </a:rPr>
              <a:t>Q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Discrete </a:t>
            </a:r>
            <a:r>
              <a:rPr lang="en-US" dirty="0" err="1" smtClean="0">
                <a:sym typeface="Wingdings"/>
              </a:rPr>
              <a:t>rv</a:t>
            </a:r>
            <a:r>
              <a:rPr lang="en-US" dirty="0" smtClean="0">
                <a:sym typeface="Wingdings"/>
              </a:rPr>
              <a:t>: </a:t>
            </a:r>
            <a:r>
              <a:rPr lang="en-US" i="1" dirty="0" smtClean="0">
                <a:latin typeface="Times New Roman"/>
                <a:cs typeface="Times New Roman"/>
                <a:sym typeface="Wingdings"/>
              </a:rPr>
              <a:t>Q </a:t>
            </a:r>
            <a:r>
              <a:rPr lang="en-US" dirty="0" smtClean="0">
                <a:latin typeface="Times New Roman"/>
                <a:cs typeface="Times New Roman"/>
                <a:sym typeface="Wingdings"/>
              </a:rPr>
              <a:t>⊆</a:t>
            </a:r>
            <a:r>
              <a:rPr lang="en-US" i="1" dirty="0" smtClean="0">
                <a:latin typeface="Times New Roman"/>
                <a:cs typeface="Times New Roman"/>
                <a:sym typeface="Wingdings"/>
              </a:rPr>
              <a:t>Z </a:t>
            </a:r>
            <a:r>
              <a:rPr lang="en-US" dirty="0" smtClean="0">
                <a:sym typeface="Wingdings"/>
              </a:rPr>
              <a:t>countable set, e.g., a subset of integers</a:t>
            </a: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Continuous </a:t>
            </a:r>
            <a:r>
              <a:rPr lang="en-US" dirty="0" err="1" smtClean="0">
                <a:sym typeface="Wingdings"/>
              </a:rPr>
              <a:t>rv</a:t>
            </a:r>
            <a:r>
              <a:rPr lang="en-US" dirty="0" smtClean="0">
                <a:sym typeface="Wingdings"/>
              </a:rPr>
              <a:t>: </a:t>
            </a:r>
            <a:r>
              <a:rPr lang="en-US" i="1" dirty="0" smtClean="0">
                <a:latin typeface="Times New Roman"/>
                <a:cs typeface="Times New Roman"/>
                <a:sym typeface="Wingdings"/>
              </a:rPr>
              <a:t>Q </a:t>
            </a:r>
            <a:r>
              <a:rPr lang="en-US" dirty="0" smtClean="0">
                <a:latin typeface="Times New Roman"/>
                <a:cs typeface="Times New Roman"/>
                <a:sym typeface="Wingdings"/>
              </a:rPr>
              <a:t>⊆ </a:t>
            </a:r>
            <a:r>
              <a:rPr lang="en-US" dirty="0" err="1" smtClean="0">
                <a:latin typeface="Times New Roman"/>
                <a:cs typeface="Times New Roman"/>
              </a:rPr>
              <a:t>ℝ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dirty="0" smtClean="0"/>
              <a:t>is a subset of real numbers</a:t>
            </a:r>
          </a:p>
          <a:p>
            <a:endParaRPr lang="en-US" dirty="0" smtClean="0"/>
          </a:p>
          <a:p>
            <a:r>
              <a:rPr lang="en-US" dirty="0" smtClean="0"/>
              <a:t>A function </a:t>
            </a:r>
            <a:r>
              <a:rPr lang="en-US" i="1" dirty="0" smtClean="0">
                <a:latin typeface="Times New Roman"/>
                <a:cs typeface="Times New Roman"/>
              </a:rPr>
              <a:t>f(X) </a:t>
            </a:r>
            <a:r>
              <a:rPr lang="en-US" dirty="0" smtClean="0"/>
              <a:t>of a </a:t>
            </a:r>
            <a:r>
              <a:rPr lang="en-US" dirty="0" err="1" smtClean="0"/>
              <a:t>r</a:t>
            </a:r>
            <a:r>
              <a:rPr lang="en-US" dirty="0" err="1"/>
              <a:t>v</a:t>
            </a:r>
            <a:r>
              <a:rPr lang="en-US" dirty="0" smtClean="0"/>
              <a:t> is also an </a:t>
            </a:r>
            <a:r>
              <a:rPr lang="en-US" dirty="0" err="1" smtClean="0"/>
              <a:t>rv</a:t>
            </a:r>
            <a:endParaRPr lang="en-US" dirty="0"/>
          </a:p>
          <a:p>
            <a:endParaRPr lang="en-US" dirty="0">
              <a:sym typeface="Wingding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49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Best Strategy?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891052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If you always switch doors after Monty Hall reveals a goat, then your odds of winning are two-in-three, or 66.7 percent on average. If you keep your original choice, your chances of winning are just one-in-three, or 33 percent on average.</a:t>
            </a:r>
          </a:p>
          <a:p>
            <a:r>
              <a:rPr lang="en-US" dirty="0" smtClean="0"/>
              <a:t>That seems weird, because after Monty reveals a goat, there are two closed doors left, and it might seem as if there should be a 50-50 chance that the car is behind either door.</a:t>
            </a:r>
            <a:endParaRPr lang="en-US" dirty="0"/>
          </a:p>
        </p:txBody>
      </p:sp>
      <p:pic>
        <p:nvPicPr>
          <p:cNvPr id="6" name="Picture 5" descr="Screen Shot 2013-04-24 at 9.37.0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976" y="4222782"/>
            <a:ext cx="4381805" cy="253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87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variables: </a:t>
            </a:r>
            <a:r>
              <a:rPr lang="en-US" i="1" dirty="0">
                <a:latin typeface="Times New Roman"/>
                <a:cs typeface="Times New Roman"/>
              </a:rPr>
              <a:t>X, Y, Z, </a:t>
            </a:r>
            <a:r>
              <a:rPr lang="en-US" dirty="0"/>
              <a:t>etc.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Same </a:t>
            </a:r>
            <a:r>
              <a:rPr lang="en-US" dirty="0"/>
              <a:t>letter, </a:t>
            </a:r>
            <a:r>
              <a:rPr lang="en-US" i="1" dirty="0"/>
              <a:t>but in lower case, </a:t>
            </a:r>
            <a:r>
              <a:rPr lang="en-US" dirty="0"/>
              <a:t>used to represent the outcomes or observed values </a:t>
            </a:r>
          </a:p>
          <a:p>
            <a:endParaRPr lang="en-US" b="1" dirty="0" smtClean="0"/>
          </a:p>
          <a:p>
            <a:r>
              <a:rPr lang="en-US" b="1" dirty="0" smtClean="0"/>
              <a:t>This </a:t>
            </a:r>
            <a:r>
              <a:rPr lang="en-US" b="1" dirty="0"/>
              <a:t>is not a typo, it actually means something</a:t>
            </a:r>
            <a:r>
              <a:rPr lang="en-US" dirty="0"/>
              <a:t>:</a:t>
            </a:r>
            <a:br>
              <a:rPr lang="en-US" dirty="0"/>
            </a:br>
            <a:r>
              <a:rPr lang="en-US" i="1" dirty="0">
                <a:latin typeface="Times New Roman"/>
                <a:cs typeface="Times New Roman"/>
              </a:rPr>
              <a:t>X = x </a:t>
            </a:r>
            <a:r>
              <a:rPr lang="en-US" dirty="0"/>
              <a:t>“the event that </a:t>
            </a:r>
            <a:r>
              <a:rPr lang="en-US" dirty="0" err="1"/>
              <a:t>rv</a:t>
            </a:r>
            <a:r>
              <a:rPr lang="en-US" dirty="0"/>
              <a:t> </a:t>
            </a:r>
            <a:r>
              <a:rPr lang="en-US" i="1" dirty="0">
                <a:latin typeface="Times New Roman"/>
                <a:cs typeface="Times New Roman"/>
              </a:rPr>
              <a:t>X</a:t>
            </a:r>
            <a:r>
              <a:rPr lang="en-US" i="1" dirty="0"/>
              <a:t> </a:t>
            </a:r>
            <a:r>
              <a:rPr lang="en-US" dirty="0"/>
              <a:t>takes on the value </a:t>
            </a:r>
            <a:r>
              <a:rPr lang="en-US" i="1" dirty="0">
                <a:latin typeface="Times New Roman"/>
                <a:cs typeface="Times New Roman"/>
              </a:rPr>
              <a:t>x</a:t>
            </a:r>
            <a:r>
              <a:rPr lang="en-US" dirty="0"/>
              <a:t>” </a:t>
            </a:r>
          </a:p>
          <a:p>
            <a:pPr marL="274320" lvl="1" indent="0">
              <a:buNone/>
            </a:pPr>
            <a:endParaRPr lang="en-US" dirty="0"/>
          </a:p>
          <a:p>
            <a:r>
              <a:rPr lang="en-US" dirty="0" smtClean="0"/>
              <a:t>Why call it an </a:t>
            </a:r>
            <a:r>
              <a:rPr lang="en-US" dirty="0" err="1" smtClean="0"/>
              <a:t>rv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Random</a:t>
            </a:r>
            <a:r>
              <a:rPr lang="en-US" dirty="0" smtClean="0"/>
              <a:t> because observed value depends on outcome of random experiment</a:t>
            </a:r>
          </a:p>
          <a:p>
            <a:pPr lvl="1"/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Variable</a:t>
            </a:r>
            <a:r>
              <a:rPr lang="en-US" dirty="0" smtClean="0"/>
              <a:t> because different values are possible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007889"/>
            <a:ext cx="4038600" cy="4048721"/>
          </a:xfrm>
        </p:spPr>
      </p:pic>
    </p:spTree>
    <p:extLst>
      <p:ext uri="{BB962C8B-B14F-4D97-AF65-F5344CB8AC3E}">
        <p14:creationId xmlns:p14="http://schemas.microsoft.com/office/powerpoint/2010/main" val="264731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457200" y="4175472"/>
            <a:ext cx="2565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cap="all" dirty="0" err="1" smtClean="0">
                <a:latin typeface="Lato" charset="0"/>
                <a:ea typeface="Lato" charset="0"/>
                <a:cs typeface="Lato" charset="0"/>
              </a:rPr>
              <a:t>TTHHtHT</a:t>
            </a:r>
            <a:endParaRPr lang="en-US" sz="2800" cap="all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42000" y="4162926"/>
            <a:ext cx="2379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cap="all" dirty="0" smtClean="0">
                <a:latin typeface="Lato" charset="0"/>
                <a:ea typeface="Lato" charset="0"/>
                <a:cs typeface="Lato" charset="0"/>
              </a:rPr>
              <a:t>½ ½ ½ ½ ½</a:t>
            </a:r>
            <a:endParaRPr lang="en-US" sz="2800" cap="all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76605" y="4162926"/>
            <a:ext cx="2565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cap="all" dirty="0" smtClean="0">
                <a:latin typeface="Lato" charset="0"/>
                <a:ea typeface="Lato" charset="0"/>
                <a:cs typeface="Lato" charset="0"/>
              </a:rPr>
              <a:t>01001000111</a:t>
            </a:r>
            <a:endParaRPr lang="en-US" sz="2800" cap="all" dirty="0"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 descr="count bayesie rv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9" t="18175" r="41747"/>
          <a:stretch/>
        </p:blipFill>
        <p:spPr>
          <a:xfrm>
            <a:off x="5272504" y="2486526"/>
            <a:ext cx="1483894" cy="3990474"/>
          </a:xfrm>
        </p:spPr>
      </p:pic>
      <p:sp>
        <p:nvSpPr>
          <p:cNvPr id="3" name="TextBox 2"/>
          <p:cNvSpPr txBox="1"/>
          <p:nvPr/>
        </p:nvSpPr>
        <p:spPr>
          <a:xfrm>
            <a:off x="3703052" y="1764646"/>
            <a:ext cx="4518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cap="all" dirty="0" smtClean="0">
                <a:latin typeface="Gill Sans"/>
                <a:cs typeface="Gill Sans"/>
              </a:rPr>
              <a:t>Probability distribution function</a:t>
            </a:r>
            <a:endParaRPr lang="en-US" sz="2000" b="1" cap="all" dirty="0">
              <a:latin typeface="Gill Sans"/>
              <a:cs typeface="Gill Sans"/>
            </a:endParaRPr>
          </a:p>
        </p:txBody>
      </p:sp>
      <p:pic>
        <p:nvPicPr>
          <p:cNvPr id="9" name="Content Placeholder 3" descr="count bayesie rv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9" t="18175" r="41747"/>
          <a:stretch/>
        </p:blipFill>
        <p:spPr>
          <a:xfrm>
            <a:off x="1965166" y="2486526"/>
            <a:ext cx="1483894" cy="399047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471876" y="1783376"/>
            <a:ext cx="2259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cap="all" dirty="0" smtClean="0">
                <a:latin typeface="Gill Sans"/>
                <a:cs typeface="Gill Sans"/>
              </a:rPr>
              <a:t>Random</a:t>
            </a:r>
          </a:p>
          <a:p>
            <a:pPr algn="ctr"/>
            <a:r>
              <a:rPr lang="en-US" sz="2000" b="1" cap="all" dirty="0" smtClean="0">
                <a:latin typeface="Gill Sans"/>
                <a:cs typeface="Gill Sans"/>
              </a:rPr>
              <a:t>Variable</a:t>
            </a:r>
            <a:endParaRPr lang="en-US" sz="2000" b="1" cap="all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0880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604211" y="4162926"/>
            <a:ext cx="2565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cap="all" dirty="0" smtClean="0">
                <a:latin typeface="Aller Display"/>
                <a:cs typeface="Aller Display"/>
              </a:rPr>
              <a:t>01001000111</a:t>
            </a:r>
            <a:endParaRPr lang="en-US" sz="2800" cap="all" dirty="0">
              <a:latin typeface="Aller Display"/>
              <a:cs typeface="Aller Display"/>
            </a:endParaRPr>
          </a:p>
        </p:txBody>
      </p:sp>
      <p:pic>
        <p:nvPicPr>
          <p:cNvPr id="4" name="Content Placeholder 3" descr="count bayesie rv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59" t="18175" r="41747"/>
          <a:stretch/>
        </p:blipFill>
        <p:spPr>
          <a:xfrm>
            <a:off x="3863474" y="2486526"/>
            <a:ext cx="1483894" cy="3990474"/>
          </a:xfrm>
        </p:spPr>
      </p:pic>
      <p:sp>
        <p:nvSpPr>
          <p:cNvPr id="3" name="TextBox 2"/>
          <p:cNvSpPr txBox="1"/>
          <p:nvPr/>
        </p:nvSpPr>
        <p:spPr>
          <a:xfrm>
            <a:off x="2098171" y="1778007"/>
            <a:ext cx="49503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cap="all" dirty="0">
                <a:latin typeface="Gill Sans"/>
                <a:cs typeface="Gill Sans"/>
              </a:rPr>
              <a:t>Probability distribution function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58084" y="4162926"/>
            <a:ext cx="3363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cap="all" dirty="0" smtClean="0">
                <a:latin typeface="Aller Display"/>
                <a:cs typeface="Aller Display"/>
              </a:rPr>
              <a:t>½ ½ ½ ½ ½ ½ </a:t>
            </a:r>
            <a:endParaRPr lang="en-US" sz="2800" cap="all" dirty="0">
              <a:latin typeface="Aller Display"/>
              <a:cs typeface="Aller Display"/>
            </a:endParaRPr>
          </a:p>
        </p:txBody>
      </p:sp>
      <p:sp>
        <p:nvSpPr>
          <p:cNvPr id="8" name="Down Arrow Callout 7"/>
          <p:cNvSpPr/>
          <p:nvPr/>
        </p:nvSpPr>
        <p:spPr>
          <a:xfrm>
            <a:off x="5347368" y="2745482"/>
            <a:ext cx="2406316" cy="141744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921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Output: always between 0 and 1</a:t>
            </a:r>
            <a:endParaRPr lang="en-US" sz="2400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  <p:sp>
        <p:nvSpPr>
          <p:cNvPr id="10" name="Up Arrow Callout 9"/>
          <p:cNvSpPr/>
          <p:nvPr/>
        </p:nvSpPr>
        <p:spPr>
          <a:xfrm>
            <a:off x="5347368" y="4686146"/>
            <a:ext cx="2406315" cy="1397153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55182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Output: always sum to 1</a:t>
            </a:r>
            <a:endParaRPr lang="en-US" sz="2400" dirty="0">
              <a:solidFill>
                <a:schemeClr val="accent3">
                  <a:lumMod val="75000"/>
                </a:schemeClr>
              </a:solidFill>
              <a:latin typeface="Lobster Two"/>
              <a:cs typeface="Lobster Two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Down Arrow Callout 10"/>
          <p:cNvSpPr/>
          <p:nvPr/>
        </p:nvSpPr>
        <p:spPr>
          <a:xfrm>
            <a:off x="1457158" y="2747764"/>
            <a:ext cx="2406316" cy="1417444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55921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Input: real numbers </a:t>
            </a:r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X(𝛚) = x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28019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probability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I flip a fair penny, the probability of heads is 50%</a:t>
            </a:r>
          </a:p>
          <a:p>
            <a:pPr marL="457200" lvl="2"/>
            <a:r>
              <a:rPr lang="en-US" dirty="0"/>
              <a:t>𝑝(H) </a:t>
            </a:r>
            <a:r>
              <a:rPr lang="en-US" dirty="0" smtClean="0"/>
              <a:t>= 𝑝</a:t>
            </a:r>
            <a:r>
              <a:rPr lang="en-US" dirty="0"/>
              <a:t>(T) = .5 </a:t>
            </a:r>
            <a:endParaRPr lang="en-US" dirty="0" smtClean="0"/>
          </a:p>
          <a:p>
            <a:r>
              <a:rPr lang="en-US" b="1" dirty="0" smtClean="0"/>
              <a:t>𝛀 </a:t>
            </a:r>
            <a:r>
              <a:rPr lang="en-US" dirty="0" smtClean="0"/>
              <a:t>= {(H), (T)}</a:t>
            </a:r>
          </a:p>
          <a:p>
            <a:r>
              <a:rPr lang="en-US" dirty="0" smtClean="0"/>
              <a:t>𝛚 = </a:t>
            </a:r>
            <a:r>
              <a:rPr lang="en-US" dirty="0"/>
              <a:t>{(H), (T)}</a:t>
            </a:r>
          </a:p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dirty="0"/>
              <a:t>(</a:t>
            </a:r>
            <a:r>
              <a:rPr lang="en-US" dirty="0" smtClean="0"/>
              <a:t>𝛚) = 1 </a:t>
            </a:r>
            <a:r>
              <a:rPr lang="en-US" dirty="0" err="1" smtClean="0"/>
              <a:t>iff</a:t>
            </a:r>
            <a:r>
              <a:rPr lang="en-US" dirty="0" smtClean="0"/>
              <a:t> </a:t>
            </a:r>
            <a:r>
              <a:rPr lang="en-US" dirty="0"/>
              <a:t>𝛚 </a:t>
            </a:r>
            <a:r>
              <a:rPr lang="en-US" dirty="0" smtClean="0"/>
              <a:t>= H; </a:t>
            </a:r>
            <a:r>
              <a:rPr lang="en-US" i="1" dirty="0">
                <a:latin typeface="Times New Roman"/>
                <a:cs typeface="Times New Roman"/>
              </a:rPr>
              <a:t>X</a:t>
            </a:r>
            <a:r>
              <a:rPr lang="en-US" dirty="0"/>
              <a:t>(𝛚) </a:t>
            </a:r>
            <a:r>
              <a:rPr lang="en-US" dirty="0" smtClean="0"/>
              <a:t>= 0 </a:t>
            </a:r>
            <a:r>
              <a:rPr lang="en-US" dirty="0" err="1" smtClean="0"/>
              <a:t>iff</a:t>
            </a:r>
            <a:r>
              <a:rPr lang="en-US" dirty="0" smtClean="0"/>
              <a:t> </a:t>
            </a:r>
            <a:r>
              <a:rPr lang="en-US" dirty="0"/>
              <a:t>𝛚 </a:t>
            </a:r>
            <a:r>
              <a:rPr lang="en-US" dirty="0" smtClean="0"/>
              <a:t>=</a:t>
            </a:r>
            <a:r>
              <a:rPr lang="en-US" dirty="0"/>
              <a:t> </a:t>
            </a:r>
            <a:r>
              <a:rPr lang="en-US" dirty="0" smtClean="0"/>
              <a:t>T</a:t>
            </a:r>
          </a:p>
          <a:p>
            <a:r>
              <a:rPr lang="en-US" dirty="0" smtClean="0"/>
              <a:t>P(</a:t>
            </a:r>
            <a:r>
              <a:rPr lang="en-US" i="1" dirty="0">
                <a:latin typeface="Times New Roman"/>
                <a:cs typeface="Times New Roman"/>
              </a:rPr>
              <a:t>X</a:t>
            </a:r>
            <a:r>
              <a:rPr lang="en-US" dirty="0"/>
              <a:t>(𝛚) = </a:t>
            </a:r>
            <a:r>
              <a:rPr lang="en-US" dirty="0" smtClean="0"/>
              <a:t>1) = 0.5</a:t>
            </a:r>
          </a:p>
          <a:p>
            <a:r>
              <a:rPr lang="en-US" dirty="0" smtClean="0"/>
              <a:t>But what if I flip two coins?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356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Equally likely (ordered) outcomes</a:t>
            </a:r>
            <a:endParaRPr lang="en-US" dirty="0"/>
          </a:p>
        </p:txBody>
      </p:sp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9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4754880" y="1524001"/>
            <a:ext cx="3931920" cy="5071992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If I flip two fair pennies, the </a:t>
            </a:r>
            <a:r>
              <a:rPr lang="en-US" dirty="0" smtClean="0"/>
              <a:t>probability</a:t>
            </a:r>
            <a:r>
              <a:rPr lang="en-US" dirty="0"/>
              <a:t> </a:t>
            </a:r>
            <a:r>
              <a:rPr lang="en-US" dirty="0" smtClean="0"/>
              <a:t>of heads </a:t>
            </a:r>
            <a:r>
              <a:rPr lang="en-US" dirty="0"/>
              <a:t>on each flip is still 50</a:t>
            </a:r>
            <a:r>
              <a:rPr lang="en-US" dirty="0" smtClean="0"/>
              <a:t>%</a:t>
            </a:r>
          </a:p>
          <a:p>
            <a:pPr lvl="1"/>
            <a:r>
              <a:rPr lang="en-US" dirty="0"/>
              <a:t>𝑝(H) =𝑝(T) = .5 </a:t>
            </a:r>
            <a:endParaRPr lang="en-US" dirty="0" smtClean="0"/>
          </a:p>
          <a:p>
            <a:r>
              <a:rPr lang="en-US" dirty="0" smtClean="0"/>
              <a:t>All </a:t>
            </a:r>
            <a:r>
              <a:rPr lang="en-US" i="1" dirty="0" smtClean="0"/>
              <a:t>ordered</a:t>
            </a:r>
            <a:r>
              <a:rPr lang="en-US" dirty="0" smtClean="0"/>
              <a:t> outcomes here are equally likely</a:t>
            </a:r>
          </a:p>
          <a:p>
            <a:r>
              <a:rPr lang="en-US" dirty="0" smtClean="0"/>
              <a:t>P(H, T) = P(H ∩ T) = .5 ⨉ .5 = ¼</a:t>
            </a:r>
          </a:p>
          <a:p>
            <a:r>
              <a:rPr lang="en-US" dirty="0" smtClean="0"/>
              <a:t>P(H, T) = P(T, H) = ¼ so the probabilities are equal, but 𝛚</a:t>
            </a:r>
            <a:r>
              <a:rPr lang="en-US" baseline="-25000" dirty="0" smtClean="0"/>
              <a:t>1</a:t>
            </a:r>
            <a:r>
              <a:rPr lang="en-US" dirty="0" smtClean="0"/>
              <a:t> ≠𝛚</a:t>
            </a:r>
            <a:r>
              <a:rPr lang="en-US" baseline="-25000" dirty="0" smtClean="0"/>
              <a:t>2 </a:t>
            </a:r>
            <a:r>
              <a:rPr lang="en-US" dirty="0" smtClean="0"/>
              <a:t>in the sample space 𝛀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3263900" y="2414657"/>
            <a:ext cx="1312614" cy="707886"/>
            <a:chOff x="3263900" y="2414657"/>
            <a:chExt cx="1312614" cy="707886"/>
          </a:xfrm>
        </p:grpSpPr>
        <p:sp>
          <p:nvSpPr>
            <p:cNvPr id="25" name="TextBox 24"/>
            <p:cNvSpPr txBox="1"/>
            <p:nvPr/>
          </p:nvSpPr>
          <p:spPr>
            <a:xfrm>
              <a:off x="3808338" y="24146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1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6" name="Straight Connector 35"/>
            <p:cNvCxnSpPr>
              <a:stCxn id="9" idx="3"/>
              <a:endCxn id="25" idx="1"/>
            </p:cNvCxnSpPr>
            <p:nvPr/>
          </p:nvCxnSpPr>
          <p:spPr>
            <a:xfrm flipV="1">
              <a:off x="3263900" y="27686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3263900" y="3570357"/>
            <a:ext cx="1312614" cy="707886"/>
            <a:chOff x="3263900" y="3570357"/>
            <a:chExt cx="1312614" cy="707886"/>
          </a:xfrm>
        </p:grpSpPr>
        <p:sp>
          <p:nvSpPr>
            <p:cNvPr id="26" name="TextBox 25"/>
            <p:cNvSpPr txBox="1"/>
            <p:nvPr/>
          </p:nvSpPr>
          <p:spPr>
            <a:xfrm>
              <a:off x="3808338" y="357035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2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7" name="Straight Connector 36"/>
            <p:cNvCxnSpPr>
              <a:stCxn id="31" idx="3"/>
              <a:endCxn id="26" idx="1"/>
            </p:cNvCxnSpPr>
            <p:nvPr/>
          </p:nvCxnSpPr>
          <p:spPr>
            <a:xfrm flipV="1">
              <a:off x="3263900" y="3924300"/>
              <a:ext cx="544438" cy="635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3263900" y="4757807"/>
            <a:ext cx="1312614" cy="707886"/>
            <a:chOff x="3263900" y="4757807"/>
            <a:chExt cx="1312614" cy="707886"/>
          </a:xfrm>
        </p:grpSpPr>
        <p:sp>
          <p:nvSpPr>
            <p:cNvPr id="27" name="TextBox 26"/>
            <p:cNvSpPr txBox="1"/>
            <p:nvPr/>
          </p:nvSpPr>
          <p:spPr>
            <a:xfrm>
              <a:off x="3808338" y="47578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3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8" name="Straight Connector 37"/>
            <p:cNvCxnSpPr>
              <a:stCxn id="33" idx="3"/>
              <a:endCxn id="27" idx="1"/>
            </p:cNvCxnSpPr>
            <p:nvPr/>
          </p:nvCxnSpPr>
          <p:spPr>
            <a:xfrm>
              <a:off x="3263900" y="51117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3263900" y="5888107"/>
            <a:ext cx="1312614" cy="707886"/>
            <a:chOff x="3263900" y="5888107"/>
            <a:chExt cx="1312614" cy="707886"/>
          </a:xfrm>
        </p:grpSpPr>
        <p:sp>
          <p:nvSpPr>
            <p:cNvPr id="28" name="TextBox 27"/>
            <p:cNvSpPr txBox="1"/>
            <p:nvPr/>
          </p:nvSpPr>
          <p:spPr>
            <a:xfrm>
              <a:off x="3808338" y="5888107"/>
              <a:ext cx="76817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𝛚</a:t>
              </a:r>
              <a:r>
                <a:rPr lang="en-US" sz="4000" baseline="-25000" dirty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4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39" name="Straight Connector 38"/>
            <p:cNvCxnSpPr>
              <a:stCxn id="35" idx="3"/>
              <a:endCxn id="28" idx="1"/>
            </p:cNvCxnSpPr>
            <p:nvPr/>
          </p:nvCxnSpPr>
          <p:spPr>
            <a:xfrm>
              <a:off x="3263900" y="6242050"/>
              <a:ext cx="544438" cy="0"/>
            </a:xfrm>
            <a:prstGeom prst="line">
              <a:avLst/>
            </a:prstGeom>
            <a:ln w="50800">
              <a:solidFill>
                <a:schemeClr val="accent3">
                  <a:lumMod val="75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1320794" y="1381204"/>
            <a:ext cx="1861841" cy="707886"/>
            <a:chOff x="1320794" y="1381204"/>
            <a:chExt cx="1861841" cy="707886"/>
          </a:xfrm>
        </p:grpSpPr>
        <p:sp>
          <p:nvSpPr>
            <p:cNvPr id="41" name="TextBox 40"/>
            <p:cNvSpPr txBox="1"/>
            <p:nvPr/>
          </p:nvSpPr>
          <p:spPr>
            <a:xfrm>
              <a:off x="1320794" y="1381204"/>
              <a:ext cx="8196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000" baseline="30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st</a:t>
              </a:r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 flip</a:t>
              </a:r>
            </a:p>
            <a:p>
              <a:pPr algn="ctr"/>
              <a:r>
                <a:rPr lang="en-US" sz="2000" dirty="0">
                  <a:solidFill>
                    <a:srgbClr val="000000"/>
                  </a:solidFill>
                  <a:latin typeface="Gill Sans"/>
                  <a:cs typeface="Gill Sans"/>
                </a:rPr>
                <a:t>f</a:t>
              </a:r>
              <a:r>
                <a:rPr lang="en-US" sz="200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endParaRPr lang="en-US" sz="2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313103" y="1381204"/>
              <a:ext cx="8695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000" baseline="30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nd</a:t>
              </a:r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 flip</a:t>
              </a:r>
            </a:p>
            <a:p>
              <a:pPr algn="ctr"/>
              <a:r>
                <a:rPr lang="en-US" sz="2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f</a:t>
              </a:r>
              <a:r>
                <a:rPr lang="en-US" sz="200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endParaRPr lang="en-US" sz="2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364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273300"/>
            <a:ext cx="1003300" cy="1003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2273300"/>
            <a:ext cx="1003300" cy="1003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4610100"/>
            <a:ext cx="1003300" cy="100330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3429000"/>
            <a:ext cx="1003300" cy="10033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3429000"/>
            <a:ext cx="1003300" cy="10033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600" y="4610100"/>
            <a:ext cx="1003300" cy="10033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0" y="5740400"/>
            <a:ext cx="1003300" cy="10033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0600" y="5740400"/>
            <a:ext cx="1003300" cy="1003300"/>
          </a:xfrm>
          <a:prstGeom prst="rect">
            <a:avLst/>
          </a:prstGeom>
        </p:spPr>
      </p:pic>
      <p:sp>
        <p:nvSpPr>
          <p:cNvPr id="23" name="Left Brace 22"/>
          <p:cNvSpPr/>
          <p:nvPr/>
        </p:nvSpPr>
        <p:spPr>
          <a:xfrm>
            <a:off x="774700" y="2273300"/>
            <a:ext cx="431800" cy="4470400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6138" y="4078357"/>
            <a:ext cx="5621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66CC"/>
                </a:solidFill>
              </a:rPr>
              <a:t>𝛀</a:t>
            </a:r>
            <a:endParaRPr lang="en-US" sz="4000" dirty="0">
              <a:solidFill>
                <a:srgbClr val="FF66CC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808338" y="241465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808338" y="357035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808338" y="47578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08338" y="58881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9" idx="3"/>
            <a:endCxn id="25" idx="1"/>
          </p:cNvCxnSpPr>
          <p:nvPr/>
        </p:nvCxnSpPr>
        <p:spPr>
          <a:xfrm flipV="1">
            <a:off x="3263900" y="27686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31" idx="3"/>
            <a:endCxn id="26" idx="1"/>
          </p:cNvCxnSpPr>
          <p:nvPr/>
        </p:nvCxnSpPr>
        <p:spPr>
          <a:xfrm flipV="1">
            <a:off x="3263900" y="3924300"/>
            <a:ext cx="544438" cy="635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27" idx="1"/>
          </p:cNvCxnSpPr>
          <p:nvPr/>
        </p:nvCxnSpPr>
        <p:spPr>
          <a:xfrm>
            <a:off x="3263900" y="51117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3"/>
            <a:endCxn id="28" idx="1"/>
          </p:cNvCxnSpPr>
          <p:nvPr/>
        </p:nvCxnSpPr>
        <p:spPr>
          <a:xfrm>
            <a:off x="3263900" y="6242050"/>
            <a:ext cx="544438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409700" y="243908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425700" y="246986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425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09700" y="47578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25700" y="476152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H</a:t>
            </a:r>
            <a:endParaRPr lang="en-US" sz="3600" b="1" dirty="0">
              <a:ln>
                <a:solidFill>
                  <a:srgbClr val="000000"/>
                </a:solidFill>
              </a:ln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409700" y="3631912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425700" y="5888107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409700" y="5917624"/>
            <a:ext cx="66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rPr>
              <a:t>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641129" y="1693049"/>
            <a:ext cx="825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(𝛚)</a:t>
            </a:r>
            <a:endParaRPr lang="en-US" sz="24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653960" y="1690231"/>
            <a:ext cx="1505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probability</a:t>
            </a:r>
            <a:endParaRPr lang="en-US" sz="24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 flipV="1">
            <a:off x="3552825" y="2151896"/>
            <a:ext cx="913871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4979756" y="2376269"/>
            <a:ext cx="810088" cy="4187686"/>
            <a:chOff x="5754456" y="2408307"/>
            <a:chExt cx="810088" cy="41876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754456" y="58881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 flipV="1">
            <a:off x="4644117" y="2151896"/>
            <a:ext cx="1515383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199" y="372513"/>
            <a:ext cx="3511223" cy="1180835"/>
          </a:xfrm>
          <a:prstGeom prst="rect">
            <a:avLst/>
          </a:prstGeom>
        </p:spPr>
      </p:pic>
      <p:sp>
        <p:nvSpPr>
          <p:cNvPr id="58" name="Rectangular Callout 57"/>
          <p:cNvSpPr/>
          <p:nvPr/>
        </p:nvSpPr>
        <p:spPr>
          <a:xfrm>
            <a:off x="6311900" y="391608"/>
            <a:ext cx="2766350" cy="1167873"/>
          </a:xfrm>
          <a:prstGeom prst="wedgeRectCallout">
            <a:avLst>
              <a:gd name="adj1" fmla="val -122536"/>
              <a:gd name="adj2" fmla="val 106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X(𝛚) </a:t>
            </a:r>
            <a:r>
              <a:rPr lang="en-US" dirty="0" smtClean="0">
                <a:solidFill>
                  <a:srgbClr val="000000"/>
                </a:solidFill>
                <a:latin typeface="Lobster Two"/>
                <a:cs typeface="Lobster Two"/>
              </a:rPr>
              <a:t>ignores order, but that doesn’t mean that order does not matter when defining </a:t>
            </a:r>
            <a:r>
              <a:rPr lang="en-US" dirty="0" smtClean="0">
                <a:solidFill>
                  <a:srgbClr val="000000"/>
                </a:solidFill>
              </a:rPr>
              <a:t>𝛚</a:t>
            </a:r>
            <a:r>
              <a:rPr lang="en-US" dirty="0">
                <a:solidFill>
                  <a:srgbClr val="000000"/>
                </a:solidFill>
              </a:rPr>
              <a:t>∈𝛀 </a:t>
            </a:r>
            <a:r>
              <a:rPr lang="en-US" dirty="0" smtClean="0">
                <a:solidFill>
                  <a:srgbClr val="000000"/>
                </a:solidFill>
                <a:latin typeface="Lobster Two"/>
                <a:cs typeface="Lobster Two"/>
              </a:rPr>
              <a:t> or </a:t>
            </a:r>
            <a:r>
              <a:rPr lang="en-US" i="1" dirty="0" smtClean="0">
                <a:solidFill>
                  <a:srgbClr val="000000"/>
                </a:solidFill>
                <a:latin typeface="Times New Roman"/>
                <a:cs typeface="Times New Roman"/>
              </a:rPr>
              <a:t>P(X(𝛚))</a:t>
            </a:r>
          </a:p>
        </p:txBody>
      </p:sp>
    </p:spTree>
    <p:extLst>
      <p:ext uri="{BB962C8B-B14F-4D97-AF65-F5344CB8AC3E}">
        <p14:creationId xmlns:p14="http://schemas.microsoft.com/office/powerpoint/2010/main" val="155818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587765" y="24210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87765" y="3653814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87765" y="4725769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5" idx="3"/>
            <a:endCxn id="25" idx="1"/>
          </p:cNvCxnSpPr>
          <p:nvPr/>
        </p:nvCxnSpPr>
        <p:spPr>
          <a:xfrm flipV="1">
            <a:off x="2260600" y="2774950"/>
            <a:ext cx="1327165" cy="1657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60" idx="3"/>
            <a:endCxn id="26" idx="1"/>
          </p:cNvCxnSpPr>
          <p:nvPr/>
        </p:nvCxnSpPr>
        <p:spPr>
          <a:xfrm>
            <a:off x="3263900" y="4007757"/>
            <a:ext cx="3238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8" idx="1"/>
          </p:cNvCxnSpPr>
          <p:nvPr/>
        </p:nvCxnSpPr>
        <p:spPr>
          <a:xfrm>
            <a:off x="2260600" y="5079712"/>
            <a:ext cx="13271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1257300" y="2274957"/>
            <a:ext cx="1003300" cy="1003300"/>
            <a:chOff x="1257300" y="2273300"/>
            <a:chExt cx="1003300" cy="1003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644117" y="1690231"/>
            <a:ext cx="182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P(X(𝛚) = x)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184739" y="1693049"/>
            <a:ext cx="1338828" cy="461665"/>
            <a:chOff x="3384500" y="1693049"/>
            <a:chExt cx="1338828" cy="461665"/>
          </a:xfrm>
        </p:grpSpPr>
        <p:sp>
          <p:nvSpPr>
            <p:cNvPr id="40" name="TextBox 39"/>
            <p:cNvSpPr txBox="1"/>
            <p:nvPr/>
          </p:nvSpPr>
          <p:spPr>
            <a:xfrm>
              <a:off x="3384500" y="1693049"/>
              <a:ext cx="13388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X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(𝛚) 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= x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3384500" y="2154714"/>
              <a:ext cx="1338828" cy="0"/>
            </a:xfrm>
            <a:prstGeom prst="line">
              <a:avLst/>
            </a:prstGeom>
            <a:ln w="3175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039419" y="2376269"/>
            <a:ext cx="810088" cy="3057386"/>
            <a:chOff x="5754456" y="2408307"/>
            <a:chExt cx="810088" cy="30573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5536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4653960" y="2151896"/>
            <a:ext cx="1814962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257300" y="3506107"/>
            <a:ext cx="1003300" cy="1003300"/>
            <a:chOff x="1257300" y="2273300"/>
            <a:chExt cx="1003300" cy="100330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2260600" y="3506107"/>
            <a:ext cx="1003300" cy="1003300"/>
            <a:chOff x="1257300" y="2273300"/>
            <a:chExt cx="1003300" cy="1003300"/>
          </a:xfrm>
        </p:grpSpPr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65" name="Rectangular Callout 64"/>
          <p:cNvSpPr/>
          <p:nvPr/>
        </p:nvSpPr>
        <p:spPr>
          <a:xfrm>
            <a:off x="6250650" y="2414658"/>
            <a:ext cx="2766350" cy="863599"/>
          </a:xfrm>
          <a:prstGeom prst="wedgeRectCallout">
            <a:avLst>
              <a:gd name="adj1" fmla="val 52377"/>
              <a:gd name="adj2" fmla="val 182646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rgbClr val="FF66CC"/>
                </a:solidFill>
                <a:latin typeface="Lobster Two"/>
                <a:cs typeface="Lobster Two"/>
              </a:rPr>
              <a:t>This notation is getting pretty cumbersome</a:t>
            </a:r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846" y="4609811"/>
            <a:ext cx="1291754" cy="124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642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587765" y="24210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87765" y="3653814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87765" y="4725769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5" idx="3"/>
            <a:endCxn id="25" idx="1"/>
          </p:cNvCxnSpPr>
          <p:nvPr/>
        </p:nvCxnSpPr>
        <p:spPr>
          <a:xfrm flipV="1">
            <a:off x="2260600" y="2774950"/>
            <a:ext cx="1327165" cy="1657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60" idx="3"/>
            <a:endCxn id="26" idx="1"/>
          </p:cNvCxnSpPr>
          <p:nvPr/>
        </p:nvCxnSpPr>
        <p:spPr>
          <a:xfrm>
            <a:off x="3263900" y="4007757"/>
            <a:ext cx="3238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8" idx="1"/>
          </p:cNvCxnSpPr>
          <p:nvPr/>
        </p:nvCxnSpPr>
        <p:spPr>
          <a:xfrm>
            <a:off x="2260600" y="5079712"/>
            <a:ext cx="13271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1257300" y="2274957"/>
            <a:ext cx="1003300" cy="1003300"/>
            <a:chOff x="1257300" y="2273300"/>
            <a:chExt cx="1003300" cy="1003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644117" y="1690231"/>
            <a:ext cx="182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P(X(𝛚) = x)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184739" y="1693049"/>
            <a:ext cx="1338828" cy="461665"/>
            <a:chOff x="3384500" y="1693049"/>
            <a:chExt cx="1338828" cy="461665"/>
          </a:xfrm>
        </p:grpSpPr>
        <p:sp>
          <p:nvSpPr>
            <p:cNvPr id="40" name="TextBox 39"/>
            <p:cNvSpPr txBox="1"/>
            <p:nvPr/>
          </p:nvSpPr>
          <p:spPr>
            <a:xfrm>
              <a:off x="3384500" y="1693049"/>
              <a:ext cx="13388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X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(𝛚) 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= x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3384500" y="2154714"/>
              <a:ext cx="1338828" cy="0"/>
            </a:xfrm>
            <a:prstGeom prst="line">
              <a:avLst/>
            </a:prstGeom>
            <a:ln w="3175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039419" y="2376269"/>
            <a:ext cx="810088" cy="3057386"/>
            <a:chOff x="5754456" y="2408307"/>
            <a:chExt cx="810088" cy="30573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5536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4653960" y="2151896"/>
            <a:ext cx="1814962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257300" y="3506107"/>
            <a:ext cx="1003300" cy="1003300"/>
            <a:chOff x="1257300" y="2273300"/>
            <a:chExt cx="1003300" cy="100330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2260600" y="3506107"/>
            <a:ext cx="1003300" cy="1003300"/>
            <a:chOff x="1257300" y="2273300"/>
            <a:chExt cx="1003300" cy="1003300"/>
          </a:xfrm>
        </p:grpSpPr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62" name="Rectangular Callout 61"/>
          <p:cNvSpPr/>
          <p:nvPr/>
        </p:nvSpPr>
        <p:spPr>
          <a:xfrm>
            <a:off x="6250650" y="2414658"/>
            <a:ext cx="2766350" cy="863599"/>
          </a:xfrm>
          <a:prstGeom prst="wedgeRectCallout">
            <a:avLst>
              <a:gd name="adj1" fmla="val 52377"/>
              <a:gd name="adj2" fmla="val 182646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rgbClr val="FF66CC"/>
                </a:solidFill>
                <a:latin typeface="Lobster Two"/>
                <a:cs typeface="Lobster Two"/>
              </a:rPr>
              <a:t>This notation is getting pretty cumbersome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403600" y="1112798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 = 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885823" y="1112798"/>
            <a:ext cx="1364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 = 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846" y="4609811"/>
            <a:ext cx="1291754" cy="124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6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587765" y="24210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87765" y="3653814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87765" y="4725769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5" idx="3"/>
            <a:endCxn id="25" idx="1"/>
          </p:cNvCxnSpPr>
          <p:nvPr/>
        </p:nvCxnSpPr>
        <p:spPr>
          <a:xfrm flipV="1">
            <a:off x="2260600" y="2774950"/>
            <a:ext cx="1327165" cy="1657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60" idx="3"/>
            <a:endCxn id="26" idx="1"/>
          </p:cNvCxnSpPr>
          <p:nvPr/>
        </p:nvCxnSpPr>
        <p:spPr>
          <a:xfrm>
            <a:off x="3263900" y="4007757"/>
            <a:ext cx="3238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8" idx="1"/>
          </p:cNvCxnSpPr>
          <p:nvPr/>
        </p:nvCxnSpPr>
        <p:spPr>
          <a:xfrm>
            <a:off x="2260600" y="5079712"/>
            <a:ext cx="13271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1257300" y="2274957"/>
            <a:ext cx="1003300" cy="1003300"/>
            <a:chOff x="1257300" y="2273300"/>
            <a:chExt cx="1003300" cy="1003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644117" y="1690231"/>
            <a:ext cx="182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P(X(𝛚) = x)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184739" y="1693049"/>
            <a:ext cx="1338828" cy="461665"/>
            <a:chOff x="3384500" y="1693049"/>
            <a:chExt cx="1338828" cy="461665"/>
          </a:xfrm>
        </p:grpSpPr>
        <p:sp>
          <p:nvSpPr>
            <p:cNvPr id="40" name="TextBox 39"/>
            <p:cNvSpPr txBox="1"/>
            <p:nvPr/>
          </p:nvSpPr>
          <p:spPr>
            <a:xfrm>
              <a:off x="3384500" y="1693049"/>
              <a:ext cx="13388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X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(𝛚) 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= x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3384500" y="2154714"/>
              <a:ext cx="1338828" cy="0"/>
            </a:xfrm>
            <a:prstGeom prst="line">
              <a:avLst/>
            </a:prstGeom>
            <a:ln w="3175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039419" y="2376269"/>
            <a:ext cx="810088" cy="3057386"/>
            <a:chOff x="5754456" y="2408307"/>
            <a:chExt cx="810088" cy="30573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5536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4653960" y="2151896"/>
            <a:ext cx="1814962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257300" y="3506107"/>
            <a:ext cx="1003300" cy="1003300"/>
            <a:chOff x="1257300" y="2273300"/>
            <a:chExt cx="1003300" cy="100330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2260600" y="3506107"/>
            <a:ext cx="1003300" cy="1003300"/>
            <a:chOff x="1257300" y="2273300"/>
            <a:chExt cx="1003300" cy="1003300"/>
          </a:xfrm>
        </p:grpSpPr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62" name="Rectangular Callout 61"/>
          <p:cNvSpPr/>
          <p:nvPr/>
        </p:nvSpPr>
        <p:spPr>
          <a:xfrm>
            <a:off x="6250650" y="2414658"/>
            <a:ext cx="2766350" cy="863599"/>
          </a:xfrm>
          <a:prstGeom prst="wedgeRectCallout">
            <a:avLst>
              <a:gd name="adj1" fmla="val 52377"/>
              <a:gd name="adj2" fmla="val 182646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rgbClr val="FF66CC"/>
                </a:solidFill>
                <a:latin typeface="Lobster Two"/>
                <a:cs typeface="Lobster Two"/>
              </a:rPr>
              <a:t>This notation is getting pretty cumbersome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403600" y="1112798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 = 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885823" y="1112798"/>
            <a:ext cx="1364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 = 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680919" y="651133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85402" y="651133"/>
            <a:ext cx="81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2" name="Left Brace 31"/>
          <p:cNvSpPr/>
          <p:nvPr/>
        </p:nvSpPr>
        <p:spPr>
          <a:xfrm rot="10800000">
            <a:off x="6507022" y="651132"/>
            <a:ext cx="431800" cy="1500763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900721" y="1112798"/>
            <a:ext cx="1768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Lato" charset="0"/>
                <a:ea typeface="Lato" charset="0"/>
                <a:cs typeface="Lato" charset="0"/>
              </a:rPr>
              <a:t>equivalent</a:t>
            </a:r>
            <a:endParaRPr lang="en-US" sz="2400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846" y="4609811"/>
            <a:ext cx="1291754" cy="124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19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00" y="4868332"/>
            <a:ext cx="2984500" cy="198966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587765" y="2421007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1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587765" y="3653814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2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87765" y="4725769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rPr>
              <a:t>0</a:t>
            </a:r>
            <a:endParaRPr lang="en-US" sz="4000" dirty="0">
              <a:solidFill>
                <a:schemeClr val="accent3">
                  <a:lumMod val="75000"/>
                </a:schemeClr>
              </a:solidFill>
              <a:latin typeface="Gill Sans"/>
              <a:cs typeface="Gill Sans"/>
            </a:endParaRPr>
          </a:p>
        </p:txBody>
      </p:sp>
      <p:cxnSp>
        <p:nvCxnSpPr>
          <p:cNvPr id="36" name="Straight Connector 35"/>
          <p:cNvCxnSpPr>
            <a:stCxn id="5" idx="3"/>
            <a:endCxn id="25" idx="1"/>
          </p:cNvCxnSpPr>
          <p:nvPr/>
        </p:nvCxnSpPr>
        <p:spPr>
          <a:xfrm flipV="1">
            <a:off x="2260600" y="2774950"/>
            <a:ext cx="1327165" cy="1657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60" idx="3"/>
            <a:endCxn id="26" idx="1"/>
          </p:cNvCxnSpPr>
          <p:nvPr/>
        </p:nvCxnSpPr>
        <p:spPr>
          <a:xfrm>
            <a:off x="3263900" y="4007757"/>
            <a:ext cx="3238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8" idx="1"/>
          </p:cNvCxnSpPr>
          <p:nvPr/>
        </p:nvCxnSpPr>
        <p:spPr>
          <a:xfrm>
            <a:off x="2260600" y="5079712"/>
            <a:ext cx="1327165" cy="0"/>
          </a:xfrm>
          <a:prstGeom prst="line">
            <a:avLst/>
          </a:prstGeom>
          <a:ln w="50800">
            <a:solidFill>
              <a:schemeClr val="accent3">
                <a:lumMod val="75000"/>
              </a:schemeClr>
            </a:solidFill>
            <a:prstDash val="sysDash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1257300" y="2274957"/>
            <a:ext cx="1003300" cy="1003300"/>
            <a:chOff x="1257300" y="2273300"/>
            <a:chExt cx="1003300" cy="10033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644117" y="1690231"/>
            <a:ext cx="18248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rPr>
              <a:t>P(X(𝛚) = x)</a:t>
            </a:r>
            <a:endParaRPr lang="en-US" sz="2400" i="1" dirty="0">
              <a:solidFill>
                <a:schemeClr val="accent3">
                  <a:lumMod val="75000"/>
                </a:schemeClr>
              </a:solidFill>
              <a:latin typeface="Times New Roman"/>
              <a:cs typeface="Times New Roman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184739" y="1693049"/>
            <a:ext cx="1338828" cy="461665"/>
            <a:chOff x="3384500" y="1693049"/>
            <a:chExt cx="1338828" cy="461665"/>
          </a:xfrm>
        </p:grpSpPr>
        <p:sp>
          <p:nvSpPr>
            <p:cNvPr id="40" name="TextBox 39"/>
            <p:cNvSpPr txBox="1"/>
            <p:nvPr/>
          </p:nvSpPr>
          <p:spPr>
            <a:xfrm>
              <a:off x="3384500" y="1693049"/>
              <a:ext cx="133882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X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(𝛚) </a:t>
              </a:r>
              <a:r>
                <a:rPr lang="en-US" sz="2400" i="1" dirty="0" smtClean="0">
                  <a:solidFill>
                    <a:schemeClr val="accent3">
                      <a:lumMod val="75000"/>
                    </a:schemeClr>
                  </a:solidFill>
                  <a:latin typeface="Times New Roman"/>
                  <a:cs typeface="Times New Roman"/>
                </a:rPr>
                <a:t>= x</a:t>
              </a:r>
              <a:endParaRPr lang="en-US" sz="2400" dirty="0">
                <a:solidFill>
                  <a:schemeClr val="accent3">
                    <a:lumMod val="75000"/>
                  </a:schemeClr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>
            <a:xfrm>
              <a:off x="3384500" y="2154714"/>
              <a:ext cx="1338828" cy="0"/>
            </a:xfrm>
            <a:prstGeom prst="line">
              <a:avLst/>
            </a:prstGeom>
            <a:ln w="31750"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5039419" y="2376269"/>
            <a:ext cx="810088" cy="3057386"/>
            <a:chOff x="5754456" y="2408307"/>
            <a:chExt cx="810088" cy="3057386"/>
          </a:xfrm>
        </p:grpSpPr>
        <p:sp>
          <p:nvSpPr>
            <p:cNvPr id="52" name="TextBox 51"/>
            <p:cNvSpPr txBox="1"/>
            <p:nvPr/>
          </p:nvSpPr>
          <p:spPr>
            <a:xfrm>
              <a:off x="5754456" y="2408307"/>
              <a:ext cx="55360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754456" y="475780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754456" y="3570357"/>
              <a:ext cx="8100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 smtClean="0">
                  <a:solidFill>
                    <a:schemeClr val="accent3">
                      <a:lumMod val="75000"/>
                    </a:schemeClr>
                  </a:solidFill>
                  <a:latin typeface="Gill Sans"/>
                  <a:cs typeface="Gill Sans"/>
                </a:rPr>
                <a:t>.25</a:t>
              </a:r>
              <a:endParaRPr lang="en-US" sz="4000" dirty="0">
                <a:solidFill>
                  <a:schemeClr val="accent3">
                    <a:lumMod val="75000"/>
                  </a:schemeClr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4653960" y="2151896"/>
            <a:ext cx="1814962" cy="2818"/>
          </a:xfrm>
          <a:prstGeom prst="line">
            <a:avLst/>
          </a:prstGeom>
          <a:ln w="317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257300" y="3506107"/>
            <a:ext cx="1003300" cy="1003300"/>
            <a:chOff x="1257300" y="2273300"/>
            <a:chExt cx="1003300" cy="100330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2260600" y="3506107"/>
            <a:ext cx="1003300" cy="1003300"/>
            <a:chOff x="1257300" y="2273300"/>
            <a:chExt cx="1003300" cy="1003300"/>
          </a:xfrm>
        </p:grpSpPr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57300" y="2273300"/>
              <a:ext cx="1003300" cy="1003300"/>
            </a:xfrm>
            <a:prstGeom prst="rect">
              <a:avLst/>
            </a:prstGeom>
          </p:spPr>
        </p:pic>
        <p:sp>
          <p:nvSpPr>
            <p:cNvPr id="61" name="TextBox 60"/>
            <p:cNvSpPr txBox="1"/>
            <p:nvPr/>
          </p:nvSpPr>
          <p:spPr>
            <a:xfrm>
              <a:off x="1409700" y="2439084"/>
              <a:ext cx="660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ln>
                    <a:solidFill>
                      <a:srgbClr val="000000"/>
                    </a:solidFill>
                  </a:ln>
                  <a:solidFill>
                    <a:schemeClr val="bg1"/>
                  </a:solidFill>
                  <a:latin typeface="Gill Sans"/>
                  <a:cs typeface="Gill Sans"/>
                </a:rPr>
                <a:t>H</a:t>
              </a:r>
              <a:endParaRPr lang="en-US" sz="3600" b="1" dirty="0">
                <a:ln>
                  <a:solidFill>
                    <a:srgbClr val="000000"/>
                  </a:solidFill>
                </a:ln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62" name="Rectangular Callout 61"/>
          <p:cNvSpPr/>
          <p:nvPr/>
        </p:nvSpPr>
        <p:spPr>
          <a:xfrm>
            <a:off x="6250650" y="2414658"/>
            <a:ext cx="2766350" cy="863599"/>
          </a:xfrm>
          <a:prstGeom prst="wedgeRectCallout">
            <a:avLst>
              <a:gd name="adj1" fmla="val 52377"/>
              <a:gd name="adj2" fmla="val 182646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2400" dirty="0" smtClean="0">
                <a:solidFill>
                  <a:srgbClr val="FF66CC"/>
                </a:solidFill>
                <a:latin typeface="Lobster Two"/>
                <a:cs typeface="Lobster Two"/>
              </a:rPr>
              <a:t>This notation is getting pretty cumbersome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403600" y="1112798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 = 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885823" y="1112798"/>
            <a:ext cx="1364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 = 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680919" y="651133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x</a:t>
            </a:r>
            <a:endParaRPr lang="en-US" sz="2400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85402" y="651133"/>
            <a:ext cx="815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P(x)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  <p:sp>
        <p:nvSpPr>
          <p:cNvPr id="32" name="Left Brace 31"/>
          <p:cNvSpPr/>
          <p:nvPr/>
        </p:nvSpPr>
        <p:spPr>
          <a:xfrm rot="10800000">
            <a:off x="6507022" y="651132"/>
            <a:ext cx="431800" cy="1500763"/>
          </a:xfrm>
          <a:prstGeom prst="leftBrace">
            <a:avLst>
              <a:gd name="adj1" fmla="val 128921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900722" y="1112798"/>
            <a:ext cx="17479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Lato" charset="0"/>
                <a:ea typeface="Lato" charset="0"/>
                <a:cs typeface="Lato" charset="0"/>
              </a:rPr>
              <a:t>equivalent</a:t>
            </a:r>
            <a:endParaRPr lang="en-US" sz="2400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846" y="4609811"/>
            <a:ext cx="1291754" cy="1243087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5203956" y="240268"/>
            <a:ext cx="9555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P</a:t>
            </a:r>
            <a:r>
              <a:rPr lang="en-US" sz="2400" i="1" baseline="-25000" dirty="0" smtClean="0">
                <a:solidFill>
                  <a:srgbClr val="FF66CC"/>
                </a:solidFill>
                <a:latin typeface="Times New Roman"/>
                <a:cs typeface="Times New Roman"/>
              </a:rPr>
              <a:t>X</a:t>
            </a:r>
            <a:r>
              <a:rPr lang="en-US" sz="2400" i="1" dirty="0" smtClean="0">
                <a:solidFill>
                  <a:srgbClr val="FF66CC"/>
                </a:solidFill>
                <a:latin typeface="Times New Roman"/>
                <a:cs typeface="Times New Roman"/>
              </a:rPr>
              <a:t>(x)</a:t>
            </a:r>
            <a:endParaRPr lang="en-US" sz="2400" i="1" dirty="0">
              <a:solidFill>
                <a:srgbClr val="FF66CC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50402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lose by switching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67259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To help explain, let’s look at the situation from the other side, so we have as much information as Monty Hall does. </a:t>
            </a:r>
            <a:r>
              <a:rPr lang="en-US" dirty="0" smtClean="0">
                <a:solidFill>
                  <a:srgbClr val="FF66CC"/>
                </a:solidFill>
              </a:rPr>
              <a:t>The critical aspect of the problem is that Monty Hall always opens a door to reveal one of the goats.</a:t>
            </a:r>
            <a:endParaRPr lang="en-US" dirty="0">
              <a:solidFill>
                <a:srgbClr val="FF66CC"/>
              </a:solidFill>
            </a:endParaRPr>
          </a:p>
          <a:p>
            <a:r>
              <a:rPr lang="en-US" dirty="0" smtClean="0"/>
              <a:t>If you correctly chose the door with the car at the start, he can open either of the other doors to reveal a goat. If you accept his offer to switch doors, you will switch away from your winning choice and end up with a goat. So far, switching doesn’t sound like a winning strategy.</a:t>
            </a:r>
            <a:endParaRPr lang="en-US" dirty="0"/>
          </a:p>
        </p:txBody>
      </p:sp>
      <p:pic>
        <p:nvPicPr>
          <p:cNvPr id="6" name="Picture 5" descr="Screen Shot 2013-04-24 at 9.37.1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272800"/>
            <a:ext cx="3429239" cy="2305211"/>
          </a:xfrm>
          <a:prstGeom prst="rect">
            <a:avLst/>
          </a:prstGeom>
        </p:spPr>
      </p:pic>
      <p:pic>
        <p:nvPicPr>
          <p:cNvPr id="7" name="Picture 6" descr="Screen Shot 2013-04-24 at 9.37.2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895" y="4214073"/>
            <a:ext cx="3676905" cy="2324262"/>
          </a:xfrm>
          <a:prstGeom prst="rect">
            <a:avLst/>
          </a:prstGeom>
        </p:spPr>
      </p:pic>
      <p:sp>
        <p:nvSpPr>
          <p:cNvPr id="8" name="Donut 7"/>
          <p:cNvSpPr/>
          <p:nvPr/>
        </p:nvSpPr>
        <p:spPr>
          <a:xfrm>
            <a:off x="1676400" y="4687876"/>
            <a:ext cx="1282700" cy="1890135"/>
          </a:xfrm>
          <a:prstGeom prst="donut">
            <a:avLst>
              <a:gd name="adj" fmla="val 6143"/>
            </a:avLst>
          </a:prstGeom>
          <a:solidFill>
            <a:srgbClr val="FF6FCF"/>
          </a:solidFill>
          <a:ln>
            <a:solidFill>
              <a:srgbClr val="FF6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/>
          <p:cNvSpPr/>
          <p:nvPr/>
        </p:nvSpPr>
        <p:spPr>
          <a:xfrm>
            <a:off x="7404100" y="4648200"/>
            <a:ext cx="1282700" cy="1890135"/>
          </a:xfrm>
          <a:prstGeom prst="donut">
            <a:avLst>
              <a:gd name="adj" fmla="val 6143"/>
            </a:avLst>
          </a:prstGeom>
          <a:solidFill>
            <a:srgbClr val="FF6FCF"/>
          </a:solidFill>
          <a:ln>
            <a:solidFill>
              <a:srgbClr val="FF6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31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These things are all different!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Events: e.g., a fair coin flip lands on its tail</a:t>
            </a:r>
          </a:p>
          <a:p>
            <a:pPr lvl="1"/>
            <a:r>
              <a:rPr lang="en-US" dirty="0" smtClean="0"/>
              <a:t>This is an elementary event b/c refers to 1 outcome</a:t>
            </a:r>
          </a:p>
          <a:p>
            <a:r>
              <a:rPr lang="en-US" dirty="0" smtClean="0"/>
              <a:t>A random variable: e.g.,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</a:p>
          <a:p>
            <a:pPr lvl="1"/>
            <a:r>
              <a:rPr lang="en-US" dirty="0" smtClean="0"/>
              <a:t>More clearly and less compactly: </a:t>
            </a:r>
            <a:r>
              <a:rPr lang="en-US" i="1" dirty="0" smtClean="0">
                <a:latin typeface="Times New Roman"/>
                <a:cs typeface="Times New Roman"/>
              </a:rPr>
              <a:t>X(</a:t>
            </a:r>
            <a:r>
              <a:rPr lang="en-US" i="1" dirty="0" err="1" smtClean="0">
                <a:latin typeface="Times New Roman"/>
                <a:cs typeface="Times New Roman"/>
              </a:rPr>
              <a:t>ω</a:t>
            </a:r>
            <a:r>
              <a:rPr lang="en-US" i="1" dirty="0" smtClean="0">
                <a:latin typeface="Times New Roman"/>
                <a:cs typeface="Times New Roman"/>
              </a:rPr>
              <a:t>)</a:t>
            </a:r>
          </a:p>
          <a:p>
            <a:pPr marL="182880" lvl="1"/>
            <a:r>
              <a:rPr lang="en-US" dirty="0" smtClean="0"/>
              <a:t>Observation of a random variable: e.g., </a:t>
            </a:r>
            <a:r>
              <a:rPr lang="en-US" i="1" dirty="0" smtClean="0">
                <a:latin typeface="Times New Roman"/>
                <a:cs typeface="Times New Roman"/>
              </a:rPr>
              <a:t>X </a:t>
            </a:r>
            <a:r>
              <a:rPr lang="en-US" dirty="0" smtClean="0">
                <a:latin typeface="Times New Roman"/>
                <a:cs typeface="Times New Roman"/>
              </a:rPr>
              <a:t>= 5</a:t>
            </a:r>
          </a:p>
          <a:p>
            <a:pPr marL="457200" lvl="2"/>
            <a:r>
              <a:rPr lang="en-US" dirty="0" smtClean="0"/>
              <a:t>More </a:t>
            </a:r>
            <a:r>
              <a:rPr lang="en-US" dirty="0"/>
              <a:t>clearly and less compactly: </a:t>
            </a:r>
            <a:r>
              <a:rPr lang="en-US" i="1" dirty="0">
                <a:latin typeface="Times New Roman"/>
                <a:cs typeface="Times New Roman"/>
              </a:rPr>
              <a:t>X(</a:t>
            </a:r>
            <a:r>
              <a:rPr lang="en-US" i="1" dirty="0" err="1">
                <a:latin typeface="Times New Roman"/>
                <a:cs typeface="Times New Roman"/>
              </a:rPr>
              <a:t>ω</a:t>
            </a:r>
            <a:r>
              <a:rPr lang="en-US" i="1" dirty="0" smtClean="0">
                <a:latin typeface="Times New Roman"/>
                <a:cs typeface="Times New Roman"/>
              </a:rPr>
              <a:t>)</a:t>
            </a:r>
            <a:r>
              <a:rPr lang="en-US" dirty="0" smtClean="0">
                <a:latin typeface="Times New Roman"/>
                <a:cs typeface="Times New Roman"/>
              </a:rPr>
              <a:t> = 5</a:t>
            </a:r>
          </a:p>
          <a:p>
            <a:r>
              <a:rPr lang="en-US" dirty="0" smtClean="0"/>
              <a:t>A parameter: e.g., the probability 𝑝 </a:t>
            </a:r>
            <a:r>
              <a:rPr lang="en-US" dirty="0"/>
              <a:t>of </a:t>
            </a:r>
            <a:r>
              <a:rPr lang="en-US" dirty="0" smtClean="0"/>
              <a:t>heads is ½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4931708"/>
            <a:ext cx="8229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Distinguish between </a:t>
            </a:r>
            <a:r>
              <a:rPr lang="en-US" sz="24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what</a:t>
            </a:r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24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is </a:t>
            </a:r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random but attainable (actual data</a:t>
            </a:r>
            <a:r>
              <a:rPr lang="en-US" sz="240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) </a:t>
            </a:r>
            <a:endParaRPr lang="en-US" sz="2400" smtClean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  <a:p>
            <a:pPr algn="ctr"/>
            <a:r>
              <a:rPr lang="en-US" sz="24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vs</a:t>
            </a:r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. </a:t>
            </a:r>
            <a:endParaRPr lang="en-US" sz="2400" dirty="0" smtClean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  <a:p>
            <a:pPr algn="ctr"/>
            <a:r>
              <a:rPr lang="en-US" sz="2400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the </a:t>
            </a:r>
            <a:r>
              <a:rPr lang="en-US" sz="2400" dirty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unknown but ultimately important true state of nature (parameters). </a:t>
            </a:r>
            <a:endParaRPr lang="en-US" sz="2400" dirty="0">
              <a:solidFill>
                <a:srgbClr val="FF66CC"/>
              </a:solidFill>
              <a:effectLst/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54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Kolmogorov’s three axioms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Probability is a function, 𝐏, that satisfies these three conditions: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P(A) ≥ 0, for </a:t>
            </a:r>
            <a:r>
              <a:rPr lang="en-US" dirty="0"/>
              <a:t>all A ⊆ 𝛀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</a:t>
            </a:r>
            <a:r>
              <a:rPr lang="en-US" dirty="0"/>
              <a:t>(</a:t>
            </a:r>
            <a:r>
              <a:rPr lang="en-US" dirty="0" smtClean="0"/>
              <a:t>𝛀) = 1</a:t>
            </a:r>
          </a:p>
          <a:p>
            <a:pPr marL="0" indent="0">
              <a:buNone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P(A∪B) = P(A) + P(B) if A∩B = 0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Any function that satisfies these three axioms is a probability function.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86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P(Aʹ) = 1 − P(A)</a:t>
            </a:r>
          </a:p>
          <a:p>
            <a:r>
              <a:rPr lang="en-US" dirty="0" smtClean="0"/>
              <a:t>If A⊂B, then P(A) ≤ P(B)</a:t>
            </a:r>
          </a:p>
          <a:p>
            <a:r>
              <a:rPr lang="en-US" dirty="0"/>
              <a:t>P(A∪B</a:t>
            </a:r>
            <a:r>
              <a:rPr lang="en-US" dirty="0" smtClean="0"/>
              <a:t>) = P</a:t>
            </a:r>
            <a:r>
              <a:rPr lang="en-US" dirty="0"/>
              <a:t>(A</a:t>
            </a:r>
            <a:r>
              <a:rPr lang="en-US" dirty="0" smtClean="0"/>
              <a:t>) + P</a:t>
            </a:r>
            <a:r>
              <a:rPr lang="en-US" dirty="0"/>
              <a:t>(B) </a:t>
            </a:r>
            <a:r>
              <a:rPr lang="en-US" dirty="0" smtClean="0"/>
              <a:t>– P(A</a:t>
            </a:r>
            <a:r>
              <a:rPr lang="en-US" dirty="0"/>
              <a:t>∩</a:t>
            </a:r>
            <a:r>
              <a:rPr lang="en-US" dirty="0" smtClean="0"/>
              <a:t>B)</a:t>
            </a:r>
          </a:p>
          <a:p>
            <a:endParaRPr lang="en-US" dirty="0"/>
          </a:p>
          <a:p>
            <a:r>
              <a:rPr lang="en-US" dirty="0" smtClean="0"/>
              <a:t>Using set theory and our three axioms, you should be able to prove each of these.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96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4381500" y="3750310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03600" y="3750310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425700" y="3741420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2 events are independent,  both of these </a:t>
            </a:r>
            <a:r>
              <a:rPr lang="en-US" dirty="0" smtClean="0">
                <a:solidFill>
                  <a:srgbClr val="FF6FCF"/>
                </a:solidFill>
                <a:latin typeface="Lobster Two" charset="0"/>
                <a:ea typeface="Lobster Two" charset="0"/>
                <a:cs typeface="Lobster Two" charset="0"/>
              </a:rPr>
              <a:t>must</a:t>
            </a:r>
            <a:r>
              <a:rPr lang="en-US" dirty="0" smtClean="0"/>
              <a:t> be true:</a:t>
            </a:r>
          </a:p>
          <a:p>
            <a:pPr lvl="1"/>
            <a:r>
              <a:rPr lang="en-US" dirty="0" smtClean="0"/>
              <a:t>P(A∩B) = P(A) × P(B)</a:t>
            </a:r>
          </a:p>
          <a:p>
            <a:pPr lvl="1"/>
            <a:r>
              <a:rPr lang="en-US" dirty="0" smtClean="0"/>
              <a:t>P(B|A) = P(B)</a:t>
            </a:r>
          </a:p>
          <a:p>
            <a:r>
              <a:rPr lang="en-US" dirty="0" smtClean="0"/>
              <a:t>Are A and B independent?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6" name="Rectangle 5"/>
          <p:cNvSpPr/>
          <p:nvPr/>
        </p:nvSpPr>
        <p:spPr>
          <a:xfrm>
            <a:off x="2425700" y="3749040"/>
            <a:ext cx="3911600" cy="163576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ndependence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359400" y="3741420"/>
            <a:ext cx="977900" cy="16433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Left Brace 7"/>
          <p:cNvSpPr/>
          <p:nvPr/>
        </p:nvSpPr>
        <p:spPr>
          <a:xfrm>
            <a:off x="2026920" y="3749040"/>
            <a:ext cx="304800" cy="822960"/>
          </a:xfrm>
          <a:prstGeom prst="leftBrace">
            <a:avLst/>
          </a:prstGeom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Left Brace 8"/>
          <p:cNvSpPr/>
          <p:nvPr/>
        </p:nvSpPr>
        <p:spPr>
          <a:xfrm rot="16200000">
            <a:off x="5709920" y="5222240"/>
            <a:ext cx="304800" cy="822960"/>
          </a:xfrm>
          <a:prstGeom prst="leftBrace">
            <a:avLst/>
          </a:prstGeom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425700" y="3741420"/>
            <a:ext cx="3911600" cy="82296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606550" y="4013200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A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900" y="5786120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B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50840" y="4013200"/>
            <a:ext cx="82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ill Sans"/>
                <a:cs typeface="Gill Sans"/>
              </a:rPr>
              <a:t>A∩B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947512" y="5384800"/>
            <a:ext cx="3842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prstClr val="black"/>
                </a:solidFill>
                <a:latin typeface="STIXGeneral-Bold"/>
              </a:rPr>
              <a:t>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26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4381500" y="3750310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03600" y="3750310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425700" y="3741420"/>
            <a:ext cx="977900" cy="164338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ndependence </a:t>
            </a:r>
            <a:r>
              <a:rPr lang="en-US" dirty="0"/>
              <a:t>of events or </a:t>
            </a:r>
            <a:r>
              <a:rPr lang="en-US" dirty="0" err="1"/>
              <a:t>rvs</a:t>
            </a:r>
            <a:r>
              <a:rPr lang="en-US" dirty="0"/>
              <a:t> makes it much easier to write down the probability of joint events or the joint distribution. It allows you to write these as a </a:t>
            </a:r>
            <a:r>
              <a:rPr lang="en-US" dirty="0">
                <a:solidFill>
                  <a:srgbClr val="FF66CC"/>
                </a:solidFill>
                <a:latin typeface="Lobster Two"/>
                <a:cs typeface="Lobster Two"/>
              </a:rPr>
              <a:t>simple product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>
                <a:effectLst/>
              </a:rPr>
              <a:t>Here, P(A) = ½; P(B) = ¼</a:t>
            </a:r>
          </a:p>
          <a:p>
            <a:r>
              <a:rPr lang="en-US" dirty="0"/>
              <a:t>P</a:t>
            </a:r>
            <a:r>
              <a:rPr lang="en-US" dirty="0" smtClean="0"/>
              <a:t>(A∩B) </a:t>
            </a:r>
            <a:r>
              <a:rPr lang="en-US" dirty="0"/>
              <a:t>= P</a:t>
            </a:r>
            <a:r>
              <a:rPr lang="en-US" dirty="0" smtClean="0"/>
              <a:t>(A) </a:t>
            </a:r>
            <a:r>
              <a:rPr lang="en-US" dirty="0"/>
              <a:t>× P</a:t>
            </a:r>
            <a:r>
              <a:rPr lang="en-US" dirty="0" smtClean="0"/>
              <a:t>(B) = ½ × ¼ = 1/8</a:t>
            </a:r>
          </a:p>
        </p:txBody>
      </p:sp>
      <p:sp>
        <p:nvSpPr>
          <p:cNvPr id="6" name="Rectangle 5"/>
          <p:cNvSpPr/>
          <p:nvPr/>
        </p:nvSpPr>
        <p:spPr>
          <a:xfrm>
            <a:off x="2425700" y="3749040"/>
            <a:ext cx="3911600" cy="1635760"/>
          </a:xfrm>
          <a:prstGeom prst="rect">
            <a:avLst/>
          </a:prstGeom>
          <a:noFill/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ndependence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359400" y="3741420"/>
            <a:ext cx="977900" cy="164338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Left Brace 7"/>
          <p:cNvSpPr/>
          <p:nvPr/>
        </p:nvSpPr>
        <p:spPr>
          <a:xfrm>
            <a:off x="2026920" y="3749040"/>
            <a:ext cx="304800" cy="822960"/>
          </a:xfrm>
          <a:prstGeom prst="leftBrace">
            <a:avLst/>
          </a:prstGeom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Left Brace 8"/>
          <p:cNvSpPr/>
          <p:nvPr/>
        </p:nvSpPr>
        <p:spPr>
          <a:xfrm rot="16200000">
            <a:off x="5709920" y="5222240"/>
            <a:ext cx="304800" cy="822960"/>
          </a:xfrm>
          <a:prstGeom prst="leftBrace">
            <a:avLst/>
          </a:prstGeom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425700" y="3741420"/>
            <a:ext cx="3911600" cy="822960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 w="508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606550" y="4013200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A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76900" y="5786120"/>
            <a:ext cx="342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"/>
                <a:cs typeface="Gill Sans"/>
              </a:rPr>
              <a:t>B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50840" y="4013200"/>
            <a:ext cx="82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ill Sans"/>
                <a:cs typeface="Gill Sans"/>
              </a:rPr>
              <a:t>A∩B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947512" y="5384800"/>
            <a:ext cx="3842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prstClr val="black"/>
                </a:solidFill>
                <a:latin typeface="STIXGeneral-Bold"/>
              </a:rPr>
              <a:t>𝛀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55475" y="215544"/>
            <a:ext cx="203132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i</a:t>
            </a:r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ndependent</a:t>
            </a:r>
          </a:p>
          <a:p>
            <a:pPr algn="r"/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i</a:t>
            </a:r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dentically</a:t>
            </a:r>
          </a:p>
          <a:p>
            <a:pPr algn="r"/>
            <a:r>
              <a:rPr lang="en-US" sz="3200" dirty="0" smtClean="0">
                <a:solidFill>
                  <a:srgbClr val="FF66CC"/>
                </a:solidFill>
                <a:latin typeface="Lobster Two"/>
                <a:cs typeface="Lobster Two"/>
              </a:rPr>
              <a:t>distributed</a:t>
            </a:r>
            <a:endParaRPr lang="en-US" sz="3200" dirty="0">
              <a:solidFill>
                <a:srgbClr val="FF66CC"/>
              </a:solidFill>
              <a:latin typeface="Lobster Two"/>
              <a:cs typeface="Lobster Two"/>
            </a:endParaRPr>
          </a:p>
        </p:txBody>
      </p:sp>
    </p:spTree>
    <p:extLst>
      <p:ext uri="{BB962C8B-B14F-4D97-AF65-F5344CB8AC3E}">
        <p14:creationId xmlns:p14="http://schemas.microsoft.com/office/powerpoint/2010/main" val="5453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54526"/>
            <a:ext cx="7772400" cy="4107949"/>
          </a:xfrm>
        </p:spPr>
        <p:txBody>
          <a:bodyPr anchor="ctr" anchorCtr="1">
            <a:normAutofit fontScale="90000"/>
          </a:bodyPr>
          <a:lstStyle/>
          <a:p>
            <a:pPr lvl="1" algn="ctr"/>
            <a:r>
              <a:rPr lang="en-US" sz="3600" cap="none" dirty="0">
                <a:solidFill>
                  <a:schemeClr val="bg2"/>
                </a:solidFill>
              </a:rPr>
              <a:t/>
            </a:r>
            <a:br>
              <a:rPr lang="en-US" sz="3600" cap="none" dirty="0">
                <a:solidFill>
                  <a:schemeClr val="bg2"/>
                </a:solidFill>
              </a:rPr>
            </a:br>
            <a:r>
              <a:rPr lang="en-US" sz="3600" cap="none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>When is an event independent of itself? When is A independent of A?</a:t>
            </a:r>
            <a:br>
              <a:rPr lang="en-US" sz="3600" cap="none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3600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/>
            </a:r>
            <a:br>
              <a:rPr lang="en-US" sz="3600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3600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>When is:</a:t>
            </a:r>
            <a:r>
              <a:rPr lang="en-US" sz="2800" cap="none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/>
            </a:r>
            <a:br>
              <a:rPr lang="en-US" sz="2800" cap="none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2800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  <a:t>P(A∩A) = P(A) × P(A)</a:t>
            </a:r>
            <a:br>
              <a:rPr lang="en-US" sz="2800" dirty="0" smtClean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</a:rPr>
            </a:br>
            <a:r>
              <a:rPr lang="en-US" sz="2800" dirty="0" smtClean="0">
                <a:latin typeface="Lato" charset="0"/>
                <a:ea typeface="Lato" charset="0"/>
                <a:cs typeface="Lato" charset="0"/>
              </a:rPr>
              <a:t/>
            </a:r>
            <a:br>
              <a:rPr lang="en-US" sz="2800" dirty="0" smtClean="0">
                <a:latin typeface="Lato" charset="0"/>
                <a:ea typeface="Lato" charset="0"/>
                <a:cs typeface="Lato" charset="0"/>
              </a:rPr>
            </a:br>
            <a:endParaRPr lang="en-US" sz="2800" cap="none" dirty="0">
              <a:solidFill>
                <a:schemeClr val="bg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Hint: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P(A∩A) 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= P(A)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29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is A independent of A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P(A) = P(A ∩ A) = P(A) ⨉ P(A)</a:t>
            </a:r>
          </a:p>
          <a:p>
            <a:r>
              <a:rPr lang="en-US" dirty="0" smtClean="0"/>
              <a:t>So only if P(A) = 0 or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66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 smtClean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A = Denzel wears glasses</a:t>
            </a:r>
          </a:p>
          <a:p>
            <a:r>
              <a:rPr lang="en-US" dirty="0" smtClean="0"/>
              <a:t>B = Denzel wears a hat</a:t>
            </a:r>
          </a:p>
          <a:p>
            <a:r>
              <a:rPr lang="en-US" dirty="0" smtClean="0"/>
              <a:t>Are the glasses and hat events independent?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094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305300" cy="5909056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/>
              <a:t>G</a:t>
            </a:r>
            <a:r>
              <a:rPr lang="en-US" dirty="0" smtClean="0"/>
              <a:t> = Denzel wears glasses</a:t>
            </a:r>
          </a:p>
          <a:p>
            <a:r>
              <a:rPr lang="en-US" dirty="0"/>
              <a:t>H</a:t>
            </a:r>
            <a:r>
              <a:rPr lang="en-US" dirty="0" smtClean="0"/>
              <a:t> = Denzel wears a hat</a:t>
            </a:r>
          </a:p>
          <a:p>
            <a:r>
              <a:rPr lang="en-US" dirty="0" smtClean="0"/>
              <a:t>Are the glasses and hat events independent?</a:t>
            </a:r>
          </a:p>
          <a:p>
            <a:r>
              <a:rPr lang="en-US" dirty="0" smtClean="0"/>
              <a:t>P(G) = 9/21 = 3/7</a:t>
            </a:r>
          </a:p>
          <a:p>
            <a:r>
              <a:rPr lang="en-US" dirty="0" smtClean="0"/>
              <a:t>P(H) = 9/21 = 3/7</a:t>
            </a:r>
          </a:p>
          <a:p>
            <a:r>
              <a:rPr lang="en-US" dirty="0" smtClean="0"/>
              <a:t>P(G ∩ H ) = 3/21 = .14</a:t>
            </a:r>
          </a:p>
          <a:p>
            <a:r>
              <a:rPr lang="en-US" dirty="0" smtClean="0"/>
              <a:t>P(G) ⨉ P(H) = 9/49 = .18</a:t>
            </a:r>
          </a:p>
          <a:p>
            <a:r>
              <a:rPr lang="en-US" dirty="0"/>
              <a:t>Wearing </a:t>
            </a:r>
            <a:r>
              <a:rPr lang="en-US" dirty="0" smtClean="0"/>
              <a:t>glasses </a:t>
            </a:r>
            <a:r>
              <a:rPr lang="en-US" dirty="0"/>
              <a:t>and hat together is (slightly) less likely than we’d expect if they were independent. </a:t>
            </a:r>
          </a:p>
        </p:txBody>
      </p:sp>
    </p:spTree>
    <p:extLst>
      <p:ext uri="{BB962C8B-B14F-4D97-AF65-F5344CB8AC3E}">
        <p14:creationId xmlns:p14="http://schemas.microsoft.com/office/powerpoint/2010/main" val="90675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Conditional probability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The </a:t>
            </a:r>
            <a:r>
              <a:rPr lang="en-US" sz="3200" dirty="0">
                <a:solidFill>
                  <a:schemeClr val="tx1"/>
                </a:solidFill>
              </a:rPr>
              <a:t>probability of an event </a:t>
            </a:r>
            <a:r>
              <a:rPr lang="en-US" sz="3200" dirty="0">
                <a:solidFill>
                  <a:srgbClr val="FF66CC"/>
                </a:solidFill>
                <a:latin typeface="Lobster Two"/>
                <a:cs typeface="Lobster Two"/>
              </a:rPr>
              <a:t>given </a:t>
            </a:r>
            <a:endParaRPr lang="en-US" sz="3200" dirty="0" smtClean="0">
              <a:solidFill>
                <a:srgbClr val="FF66CC"/>
              </a:solidFill>
              <a:latin typeface="Lobster Two"/>
              <a:cs typeface="Lobster Two"/>
            </a:endParaRPr>
          </a:p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that another </a:t>
            </a:r>
            <a:r>
              <a:rPr lang="en-US" sz="3200" dirty="0">
                <a:solidFill>
                  <a:schemeClr val="tx1"/>
                </a:solidFill>
              </a:rPr>
              <a:t>event has occurred.</a:t>
            </a:r>
          </a:p>
        </p:txBody>
      </p:sp>
    </p:spTree>
    <p:extLst>
      <p:ext uri="{BB962C8B-B14F-4D97-AF65-F5344CB8AC3E}">
        <p14:creationId xmlns:p14="http://schemas.microsoft.com/office/powerpoint/2010/main" val="247835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win by switching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436909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But look what happens if your initial choice of door was hiding a goat. If you picked the middle door, Monty Hall opens the third door to show you a goat. In this case, if you switch doors, you switch to the door hiding the car.</a:t>
            </a:r>
          </a:p>
          <a:p>
            <a:r>
              <a:rPr lang="en-US" dirty="0" smtClean="0"/>
              <a:t>The same situation applies if you chose the third door initially. </a:t>
            </a:r>
            <a:r>
              <a:rPr lang="en-US" dirty="0" smtClean="0">
                <a:solidFill>
                  <a:srgbClr val="FF66CC"/>
                </a:solidFill>
              </a:rPr>
              <a:t>(Remember, Monty Hall knows where the car is and needs to open a door that will reveal a goat.) </a:t>
            </a:r>
            <a:r>
              <a:rPr lang="en-US" dirty="0" smtClean="0"/>
              <a:t>Again, switching from your initial choice to the other closed door means you trade a goat for a car.</a:t>
            </a:r>
            <a:endParaRPr lang="en-US" dirty="0"/>
          </a:p>
        </p:txBody>
      </p:sp>
      <p:pic>
        <p:nvPicPr>
          <p:cNvPr id="4" name="Picture 3" descr="Screen Shot 2013-04-24 at 9.37.4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037109"/>
            <a:ext cx="3734060" cy="2419518"/>
          </a:xfrm>
          <a:prstGeom prst="rect">
            <a:avLst/>
          </a:prstGeom>
        </p:spPr>
      </p:pic>
      <p:pic>
        <p:nvPicPr>
          <p:cNvPr id="5" name="Picture 4" descr="Screen Shot 2013-04-24 at 9.37.5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9460" y="4037108"/>
            <a:ext cx="3467340" cy="2305211"/>
          </a:xfrm>
          <a:prstGeom prst="rect">
            <a:avLst/>
          </a:prstGeom>
        </p:spPr>
      </p:pic>
      <p:sp>
        <p:nvSpPr>
          <p:cNvPr id="6" name="Donut 5"/>
          <p:cNvSpPr/>
          <p:nvPr/>
        </p:nvSpPr>
        <p:spPr>
          <a:xfrm>
            <a:off x="2781310" y="4452184"/>
            <a:ext cx="1282700" cy="1890135"/>
          </a:xfrm>
          <a:prstGeom prst="donut">
            <a:avLst>
              <a:gd name="adj" fmla="val 6143"/>
            </a:avLst>
          </a:prstGeom>
          <a:solidFill>
            <a:srgbClr val="FF6FCF"/>
          </a:solidFill>
          <a:ln>
            <a:solidFill>
              <a:srgbClr val="FF6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onut 6"/>
          <p:cNvSpPr/>
          <p:nvPr/>
        </p:nvSpPr>
        <p:spPr>
          <a:xfrm>
            <a:off x="6515370" y="4452184"/>
            <a:ext cx="1282700" cy="1890135"/>
          </a:xfrm>
          <a:prstGeom prst="donut">
            <a:avLst>
              <a:gd name="adj" fmla="val 6143"/>
            </a:avLst>
          </a:prstGeom>
          <a:solidFill>
            <a:srgbClr val="FF6FCF"/>
          </a:solidFill>
          <a:ln>
            <a:solidFill>
              <a:srgbClr val="FF6F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766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 smtClean="0"/>
              <a:t>We now know that glasses and hat events are not independent. </a:t>
            </a:r>
            <a:endParaRPr lang="en-US" dirty="0"/>
          </a:p>
          <a:p>
            <a:r>
              <a:rPr lang="en-US" dirty="0" smtClean="0"/>
              <a:t>New movie coming soon:</a:t>
            </a:r>
            <a:r>
              <a:rPr lang="en-US" dirty="0"/>
              <a:t> </a:t>
            </a:r>
            <a:r>
              <a:rPr lang="en-US" dirty="0" smtClean="0"/>
              <a:t>you’ll win $1000 if you correctly guess whether Denzel’s character will have facial hair. </a:t>
            </a:r>
            <a:endParaRPr lang="en-US" dirty="0"/>
          </a:p>
          <a:p>
            <a:r>
              <a:rPr lang="en-US" dirty="0" smtClean="0"/>
              <a:t>What do you do?</a:t>
            </a:r>
          </a:p>
        </p:txBody>
      </p:sp>
    </p:spTree>
    <p:extLst>
      <p:ext uri="{BB962C8B-B14F-4D97-AF65-F5344CB8AC3E}">
        <p14:creationId xmlns:p14="http://schemas.microsoft.com/office/powerpoint/2010/main" val="284718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FH = 12/21 = 57%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54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P(FH) = 12/21 = 57%</a:t>
            </a:r>
          </a:p>
          <a:p>
            <a:r>
              <a:rPr lang="en-US" dirty="0" smtClean="0"/>
              <a:t>So Denzel has had facial hair is 57% of movies- you’d be smart to guess that for a new Denzel movie, yes, he would have facial hair!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90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P(FH) = 12/21 = 57%</a:t>
            </a:r>
          </a:p>
          <a:p>
            <a:r>
              <a:rPr lang="en-US" dirty="0" smtClean="0"/>
              <a:t>BUT: just before you enter your answer, you spy the new movie poster- Denzel has a hat on! </a:t>
            </a:r>
          </a:p>
          <a:p>
            <a:r>
              <a:rPr lang="en-US" dirty="0" smtClean="0"/>
              <a:t>This is new information!</a:t>
            </a:r>
          </a:p>
          <a:p>
            <a:r>
              <a:rPr lang="en-US" dirty="0" smtClean="0"/>
              <a:t>What do you do?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22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/>
              <a:t>𝛀 = 21 </a:t>
            </a:r>
            <a:r>
              <a:rPr lang="en-US" dirty="0" err="1" smtClean="0"/>
              <a:t>Denzels</a:t>
            </a:r>
            <a:endParaRPr lang="en-US" dirty="0" smtClean="0"/>
          </a:p>
          <a:p>
            <a:r>
              <a:rPr lang="en-US" dirty="0" smtClean="0"/>
              <a:t>P(FH) = 12/21 = 57%</a:t>
            </a:r>
          </a:p>
          <a:p>
            <a:r>
              <a:rPr lang="en-US" dirty="0"/>
              <a:t>P(H) = 9/21 = 3/7</a:t>
            </a:r>
          </a:p>
          <a:p>
            <a:r>
              <a:rPr lang="en-US" smtClean="0"/>
              <a:t>P(FH | H) = 3/9 = 33.3%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93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Law of total probability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432083" b="-4320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760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412032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482600"/>
            <a:ext cx="4038600" cy="5909056"/>
          </a:xfrm>
        </p:spPr>
        <p:txBody>
          <a:bodyPr/>
          <a:lstStyle/>
          <a:p>
            <a:r>
              <a:rPr lang="en-US" dirty="0" smtClean="0"/>
              <a:t>Law of total probability in English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0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rule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128307" b="-1283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5486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theorem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2463800"/>
            <a:ext cx="4127500" cy="10922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Reverse the conditioning using the definition of conditional probability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4241800"/>
            <a:ext cx="76454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80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Derive Bayes’ law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1600200"/>
            <a:ext cx="7645400" cy="10922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00" y="3292947"/>
            <a:ext cx="3086100" cy="28404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300" y="3292947"/>
            <a:ext cx="3149600" cy="29133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400" y="4169374"/>
            <a:ext cx="8318500" cy="4699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6300" y="5338872"/>
            <a:ext cx="48006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61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1"/>
            <a:ext cx="8229600" cy="16129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If your strategy is to always switch doors, you will lose only if your initial choice is the door with the car, which is a 33.3 percent chance. In the other two cases (66.7 percent of the time) you will switch to the car and walk away a winner.</a:t>
            </a:r>
            <a:endParaRPr lang="en-US" dirty="0"/>
          </a:p>
        </p:txBody>
      </p:sp>
      <p:pic>
        <p:nvPicPr>
          <p:cNvPr id="4" name="Picture 3" descr="Screen Shot 2013-04-24 at 9.38.18 A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680" y="4480395"/>
            <a:ext cx="8816952" cy="2377605"/>
          </a:xfrm>
          <a:prstGeom prst="rect">
            <a:avLst/>
          </a:prstGeom>
        </p:spPr>
      </p:pic>
      <p:sp>
        <p:nvSpPr>
          <p:cNvPr id="5" name="12-Point Star 4"/>
          <p:cNvSpPr>
            <a:spLocks noChangeAspect="1"/>
          </p:cNvSpPr>
          <p:nvPr/>
        </p:nvSpPr>
        <p:spPr>
          <a:xfrm rot="20808870">
            <a:off x="744534" y="3238489"/>
            <a:ext cx="1691046" cy="1489876"/>
          </a:xfrm>
          <a:prstGeom prst="star12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2400" dirty="0" smtClean="0">
                <a:latin typeface="Lobster Two"/>
                <a:cs typeface="Lobster Two"/>
              </a:rPr>
              <a:t>Win 33.3%</a:t>
            </a:r>
            <a:endParaRPr lang="en-US" sz="2400" dirty="0">
              <a:latin typeface="Lobster Two"/>
              <a:cs typeface="Lobster Two"/>
            </a:endParaRPr>
          </a:p>
        </p:txBody>
      </p:sp>
      <p:sp>
        <p:nvSpPr>
          <p:cNvPr id="6" name="12-Point Star 5"/>
          <p:cNvSpPr>
            <a:spLocks noChangeAspect="1"/>
          </p:cNvSpPr>
          <p:nvPr/>
        </p:nvSpPr>
        <p:spPr>
          <a:xfrm rot="20808870">
            <a:off x="3716333" y="3238488"/>
            <a:ext cx="1691046" cy="1489876"/>
          </a:xfrm>
          <a:prstGeom prst="star12">
            <a:avLst/>
          </a:prstGeom>
          <a:solidFill>
            <a:srgbClr val="FF66C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2400" dirty="0" smtClean="0">
                <a:latin typeface="Lobster Two"/>
                <a:cs typeface="Lobster Two"/>
              </a:rPr>
              <a:t>Win 33.3%</a:t>
            </a:r>
            <a:endParaRPr lang="en-US" sz="2400" dirty="0">
              <a:latin typeface="Lobster Two"/>
              <a:cs typeface="Lobster Two"/>
            </a:endParaRPr>
          </a:p>
        </p:txBody>
      </p:sp>
      <p:sp>
        <p:nvSpPr>
          <p:cNvPr id="7" name="12-Point Star 6"/>
          <p:cNvSpPr>
            <a:spLocks noChangeAspect="1"/>
          </p:cNvSpPr>
          <p:nvPr/>
        </p:nvSpPr>
        <p:spPr>
          <a:xfrm rot="20808870">
            <a:off x="6848121" y="3238486"/>
            <a:ext cx="1691046" cy="1489876"/>
          </a:xfrm>
          <a:prstGeom prst="star12">
            <a:avLst/>
          </a:prstGeom>
          <a:solidFill>
            <a:srgbClr val="FF66C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2400" dirty="0" smtClean="0">
                <a:latin typeface="Lobster Two"/>
                <a:cs typeface="Lobster Two"/>
              </a:rPr>
              <a:t>Win 33.3%</a:t>
            </a:r>
            <a:endParaRPr lang="en-US" sz="2400" dirty="0">
              <a:latin typeface="Lobster Two"/>
              <a:cs typeface="Lobster Two"/>
            </a:endParaRPr>
          </a:p>
        </p:txBody>
      </p:sp>
      <p:sp>
        <p:nvSpPr>
          <p:cNvPr id="9" name="Right Brace 8"/>
          <p:cNvSpPr/>
          <p:nvPr/>
        </p:nvSpPr>
        <p:spPr>
          <a:xfrm rot="16200000">
            <a:off x="1384300" y="1845310"/>
            <a:ext cx="393700" cy="2425700"/>
          </a:xfrm>
          <a:prstGeom prst="rightBrace">
            <a:avLst>
              <a:gd name="adj1" fmla="val 53494"/>
              <a:gd name="adj2" fmla="val 50000"/>
            </a:avLst>
          </a:prstGeom>
          <a:ln w="50800">
            <a:solidFill>
              <a:schemeClr val="accent3">
                <a:lumMod val="75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ight Brace 9"/>
          <p:cNvSpPr/>
          <p:nvPr/>
        </p:nvSpPr>
        <p:spPr>
          <a:xfrm rot="16200000">
            <a:off x="5816602" y="210820"/>
            <a:ext cx="393700" cy="5676897"/>
          </a:xfrm>
          <a:prstGeom prst="rightBrace">
            <a:avLst>
              <a:gd name="adj1" fmla="val 53494"/>
              <a:gd name="adj2" fmla="val 50000"/>
            </a:avLst>
          </a:prstGeom>
          <a:ln w="50800">
            <a:solidFill>
              <a:srgbClr val="FF66CC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35955" y="2470666"/>
            <a:ext cx="1031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Lato" charset="0"/>
                <a:ea typeface="Lato" charset="0"/>
                <a:cs typeface="Lato" charset="0"/>
              </a:rPr>
              <a:t>You stay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7033" y="2470666"/>
            <a:ext cx="1270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66CC"/>
                </a:solidFill>
                <a:latin typeface="Lato" charset="0"/>
                <a:ea typeface="Lato" charset="0"/>
                <a:cs typeface="Lato" charset="0"/>
              </a:rPr>
              <a:t>You switch</a:t>
            </a:r>
            <a:endParaRPr lang="en-US" dirty="0">
              <a:solidFill>
                <a:srgbClr val="FF66CC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43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rule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200" y="1524000"/>
            <a:ext cx="4800600" cy="1092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0850" y="29083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Lato" charset="0"/>
                <a:ea typeface="Lato" charset="0"/>
                <a:cs typeface="Lato" charset="0"/>
              </a:rPr>
              <a:t>From the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law of total probabilities 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we know that P(B) can also be stated this way: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5334000"/>
            <a:ext cx="7645400" cy="1092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0400" y="3277632"/>
            <a:ext cx="52705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93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54526"/>
            <a:ext cx="7772400" cy="4107949"/>
          </a:xfrm>
        </p:spPr>
        <p:txBody>
          <a:bodyPr anchor="ctr" anchorCtr="1">
            <a:noAutofit/>
          </a:bodyPr>
          <a:lstStyle/>
          <a:p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>If you have HIV, the probability of testing positive on an HIV test is 99.9%. </a:t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/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>If you don’t have HIV, the probability of testing negative on the HIV test is 99.99%.</a:t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/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>In Oregon, about 8 people per 100,000 have HIV.</a:t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/>
            </a:r>
            <a:b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2400" cap="none" dirty="0" smtClean="0">
                <a:solidFill>
                  <a:schemeClr val="accent3">
                    <a:lumMod val="75000"/>
                  </a:schemeClr>
                </a:solidFill>
              </a:rPr>
              <a:t>Imagine you select a person at random and give them an HIV test. If the HIV test is positive, what is the probability that they have HIV?</a:t>
            </a:r>
            <a:endParaRPr lang="en-US" sz="2400" cap="none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rcRect t="-128307" b="-128307"/>
          <a:stretch>
            <a:fillRect/>
          </a:stretch>
        </p:blipFill>
        <p:spPr>
          <a:xfrm>
            <a:off x="2641600" y="4153994"/>
            <a:ext cx="4127500" cy="244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2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 = {test is positive}</a:t>
            </a:r>
          </a:p>
          <a:p>
            <a:r>
              <a:rPr lang="en-US" dirty="0" smtClean="0"/>
              <a:t>H = {has HIV}</a:t>
            </a:r>
          </a:p>
          <a:p>
            <a:r>
              <a:rPr lang="en-US" dirty="0" smtClean="0"/>
              <a:t>P(T|H) = 0.999</a:t>
            </a:r>
          </a:p>
          <a:p>
            <a:r>
              <a:rPr lang="en-US" dirty="0" smtClean="0"/>
              <a:t>P(T’|H’) = 0.9999</a:t>
            </a:r>
          </a:p>
          <a:p>
            <a:r>
              <a:rPr lang="en-US" dirty="0" smtClean="0"/>
              <a:t>P(H) = 0.00008 (8*10</a:t>
            </a:r>
            <a:r>
              <a:rPr lang="en-US" baseline="30000" dirty="0" smtClean="0"/>
              <a:t>-5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want to solve for P(H|T)</a:t>
            </a:r>
          </a:p>
          <a:p>
            <a:r>
              <a:rPr lang="en-US" dirty="0" smtClean="0"/>
              <a:t>P(T) = 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2133600"/>
            <a:ext cx="49530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1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 = {test is positive}</a:t>
            </a:r>
          </a:p>
          <a:p>
            <a:r>
              <a:rPr lang="en-US" dirty="0" smtClean="0"/>
              <a:t>H = {has HIV}</a:t>
            </a:r>
          </a:p>
          <a:p>
            <a:r>
              <a:rPr lang="en-US" dirty="0" smtClean="0"/>
              <a:t>P(T|H) = 0.999</a:t>
            </a:r>
          </a:p>
          <a:p>
            <a:r>
              <a:rPr lang="en-US" dirty="0" smtClean="0"/>
              <a:t>P(T’|H’) = 0.9999</a:t>
            </a:r>
          </a:p>
          <a:p>
            <a:r>
              <a:rPr lang="en-US" dirty="0" smtClean="0"/>
              <a:t>P(H) = 0.00008 (8*10</a:t>
            </a:r>
            <a:r>
              <a:rPr lang="en-US" baseline="30000" dirty="0" smtClean="0"/>
              <a:t>-5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 want to solve for P(H|T)</a:t>
            </a:r>
          </a:p>
          <a:p>
            <a:r>
              <a:rPr lang="en-US" dirty="0" smtClean="0"/>
              <a:t>P(T) = P(T|H) ⨉ P(H) + P(T|H’)</a:t>
            </a:r>
            <a:r>
              <a:rPr lang="en-US" dirty="0"/>
              <a:t> </a:t>
            </a:r>
            <a:r>
              <a:rPr lang="en-US" dirty="0" smtClean="0"/>
              <a:t>⨉ P(H’)</a:t>
            </a:r>
            <a:br>
              <a:rPr lang="en-US" dirty="0" smtClean="0"/>
            </a:br>
            <a:r>
              <a:rPr lang="en-US" dirty="0" smtClean="0"/>
              <a:t>        = 0.999 ⨉ 0.00008 + (1 - 0.9999) ⨉ (1 </a:t>
            </a:r>
            <a:r>
              <a:rPr lang="en-US" dirty="0"/>
              <a:t>- 0.00008)</a:t>
            </a:r>
            <a:br>
              <a:rPr lang="en-US" dirty="0"/>
            </a:br>
            <a:r>
              <a:rPr lang="en-US" dirty="0"/>
              <a:t>        = 0.000179912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2133600"/>
            <a:ext cx="49530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5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HIV test is positive, what is the probability that they have HIV?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300" y="2400300"/>
            <a:ext cx="60960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9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Bayes’ rule</a:t>
            </a:r>
            <a:endParaRPr lang="en-US" dirty="0"/>
          </a:p>
        </p:txBody>
      </p:sp>
      <p:pic>
        <p:nvPicPr>
          <p:cNvPr id="4" name="Content Placeholder 3" descr="Bayes Disease predictions based on presence of markers..jpg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5348" b="-65348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0" y="656388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www.nature.com</a:t>
            </a:r>
            <a:r>
              <a:rPr lang="en-US" sz="1400" dirty="0"/>
              <a:t>/</a:t>
            </a:r>
            <a:r>
              <a:rPr lang="en-US" sz="1400" dirty="0" err="1"/>
              <a:t>nmeth</a:t>
            </a:r>
            <a:r>
              <a:rPr lang="en-US" sz="1400" dirty="0"/>
              <a:t>/journal/v12/n4/full/nmeth.3335.html</a:t>
            </a:r>
          </a:p>
        </p:txBody>
      </p:sp>
    </p:spTree>
    <p:extLst>
      <p:ext uri="{BB962C8B-B14F-4D97-AF65-F5344CB8AC3E}">
        <p14:creationId xmlns:p14="http://schemas.microsoft.com/office/powerpoint/2010/main" val="76187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“Yes; you should switch.” –Marilyn </a:t>
            </a:r>
            <a:r>
              <a:rPr lang="en-US" dirty="0" err="1" smtClean="0"/>
              <a:t>vos</a:t>
            </a:r>
            <a:r>
              <a:rPr lang="en-US" dirty="0" smtClean="0"/>
              <a:t> Savant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first door has a 1/3 chance of winning, but the second door has a 2/3 chance. </a:t>
            </a:r>
            <a:endParaRPr lang="en-US" dirty="0" smtClean="0"/>
          </a:p>
          <a:p>
            <a:r>
              <a:rPr lang="en-US" dirty="0" smtClean="0"/>
              <a:t>Here’s </a:t>
            </a:r>
            <a:r>
              <a:rPr lang="en-US" dirty="0"/>
              <a:t>a good way to visualize what happened. Suppose there are a million doors, and you pick door #1. Then the host, who knows what’s behind the doors and will always avoid the one with the prize, opens them all except door #777,777. </a:t>
            </a:r>
            <a:endParaRPr lang="en-US" dirty="0" smtClean="0"/>
          </a:p>
          <a:p>
            <a:r>
              <a:rPr lang="en-US" b="1" dirty="0" smtClean="0">
                <a:solidFill>
                  <a:srgbClr val="66A7B9"/>
                </a:solidFill>
                <a:latin typeface="Lobster Two"/>
                <a:cs typeface="Lobster Two"/>
              </a:rPr>
              <a:t>You’d </a:t>
            </a:r>
            <a:r>
              <a:rPr lang="en-US" b="1" dirty="0">
                <a:solidFill>
                  <a:srgbClr val="66A7B9"/>
                </a:solidFill>
                <a:latin typeface="Lobster Two"/>
                <a:cs typeface="Lobster Two"/>
              </a:rPr>
              <a:t>switch to that door pretty fast, wouldn’t you?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46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Bayes to solve </a:t>
            </a:r>
            <a:r>
              <a:rPr lang="en-US" dirty="0"/>
              <a:t>M</a:t>
            </a:r>
            <a:r>
              <a:rPr lang="en-US" dirty="0" smtClean="0"/>
              <a:t>onty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= {You picked the car first}</a:t>
            </a:r>
          </a:p>
          <a:p>
            <a:pPr lvl="1"/>
            <a:r>
              <a:rPr lang="en-US" dirty="0" smtClean="0"/>
              <a:t>A’ = {You picked a goat first- remember 2 goats}</a:t>
            </a:r>
          </a:p>
          <a:p>
            <a:r>
              <a:rPr lang="en-US" dirty="0"/>
              <a:t>P(A) = 1/</a:t>
            </a:r>
            <a:r>
              <a:rPr lang="en-US" dirty="0" smtClean="0"/>
              <a:t>3; P(A’) = 2/3</a:t>
            </a:r>
          </a:p>
          <a:p>
            <a:r>
              <a:rPr lang="en-US" dirty="0" smtClean="0"/>
              <a:t>B = {Monty shows you a goat after you pick}</a:t>
            </a:r>
          </a:p>
          <a:p>
            <a:pPr lvl="1"/>
            <a:r>
              <a:rPr lang="en-US" dirty="0" smtClean="0"/>
              <a:t>Remember, he can show you goat 1 or goat 2</a:t>
            </a:r>
          </a:p>
          <a:p>
            <a:r>
              <a:rPr lang="en-US" dirty="0" smtClean="0"/>
              <a:t>P(B|A) = 0</a:t>
            </a:r>
          </a:p>
          <a:p>
            <a:r>
              <a:rPr lang="en-US" dirty="0" smtClean="0"/>
              <a:t>P(B|A’) = 1</a:t>
            </a:r>
          </a:p>
          <a:p>
            <a:r>
              <a:rPr lang="en-US" dirty="0" smtClean="0"/>
              <a:t>P(A|B)?</a:t>
            </a:r>
          </a:p>
          <a:p>
            <a:r>
              <a:rPr lang="en-US" dirty="0" smtClean="0"/>
              <a:t>Use </a:t>
            </a:r>
            <a:r>
              <a:rPr lang="en-US" dirty="0" smtClean="0">
                <a:solidFill>
                  <a:srgbClr val="FF66CC"/>
                </a:solidFill>
                <a:latin typeface="Lobster Two"/>
                <a:cs typeface="Lobster Two"/>
              </a:rPr>
              <a:t>law of total probability </a:t>
            </a:r>
            <a:r>
              <a:rPr lang="en-US" dirty="0" smtClean="0"/>
              <a:t>to solve for P(B):</a:t>
            </a:r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413" y="4101423"/>
            <a:ext cx="4889500" cy="571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913" y="5763798"/>
            <a:ext cx="38354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18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44500"/>
            <a:ext cx="7772400" cy="4178300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sz="4800" dirty="0" smtClean="0">
                <a:solidFill>
                  <a:schemeClr val="tx1"/>
                </a:solidFill>
                <a:latin typeface="Lobster Two"/>
                <a:cs typeface="Lobster Two"/>
              </a:rPr>
              <a:t>“Our brains are just not </a:t>
            </a:r>
          </a:p>
          <a:p>
            <a:pPr algn="ctr"/>
            <a:r>
              <a:rPr lang="en-US" sz="7200" cap="all" dirty="0" smtClean="0">
                <a:solidFill>
                  <a:schemeClr val="tx1"/>
                </a:solidFill>
                <a:latin typeface="Noto Serif" charset="0"/>
                <a:ea typeface="Noto Serif" charset="0"/>
                <a:cs typeface="Noto Serif" charset="0"/>
              </a:rPr>
              <a:t>wired </a:t>
            </a:r>
          </a:p>
          <a:p>
            <a:pPr algn="ctr"/>
            <a:r>
              <a:rPr lang="en-US" sz="4800" dirty="0" smtClean="0">
                <a:solidFill>
                  <a:schemeClr val="tx1"/>
                </a:solidFill>
                <a:latin typeface="Lobster Two"/>
                <a:cs typeface="Lobster Two"/>
              </a:rPr>
              <a:t>to do probability problems well.”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22313" y="4724400"/>
            <a:ext cx="7772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latin typeface="Lato" charset="0"/>
                <a:ea typeface="Lato" charset="0"/>
                <a:cs typeface="Lato" charset="0"/>
              </a:rPr>
              <a:t>--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Persi</a:t>
            </a:r>
            <a:r>
              <a:rPr lang="en-US" dirty="0" smtClean="0"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dirty="0" err="1" smtClean="0">
                <a:latin typeface="Lato" charset="0"/>
                <a:ea typeface="Lato" charset="0"/>
                <a:cs typeface="Lato" charset="0"/>
              </a:rPr>
              <a:t>Diaconis</a:t>
            </a:r>
            <a:endParaRPr lang="en-US" dirty="0">
              <a:latin typeface="Lato" charset="0"/>
              <a:ea typeface="Lato" charset="0"/>
              <a:cs typeface="Lato" charset="0"/>
            </a:endParaRPr>
          </a:p>
          <a:p>
            <a:pPr algn="r"/>
            <a:r>
              <a:rPr lang="en-US" dirty="0" smtClean="0">
                <a:latin typeface="Lato" charset="0"/>
                <a:ea typeface="Lato" charset="0"/>
                <a:cs typeface="Lato" charset="0"/>
              </a:rPr>
              <a:t>Professor of Statistics &amp; Mathematics</a:t>
            </a:r>
          </a:p>
          <a:p>
            <a:pPr algn="r"/>
            <a:r>
              <a:rPr lang="en-US" dirty="0" smtClean="0">
                <a:latin typeface="Lato" charset="0"/>
                <a:ea typeface="Lato" charset="0"/>
                <a:cs typeface="Lato" charset="0"/>
              </a:rPr>
              <a:t>Stanford University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560157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" charset="0"/>
                <a:ea typeface="Lato" charset="0"/>
                <a:cs typeface="Lato" charset="0"/>
              </a:rPr>
              <a:t>http://</a:t>
            </a:r>
            <a:r>
              <a:rPr lang="en-US" sz="1200" dirty="0" err="1">
                <a:latin typeface="Lato" charset="0"/>
                <a:ea typeface="Lato" charset="0"/>
                <a:cs typeface="Lato" charset="0"/>
              </a:rPr>
              <a:t>www.nytimes.com</a:t>
            </a:r>
            <a:r>
              <a:rPr lang="en-US" sz="1200" dirty="0">
                <a:latin typeface="Lato" charset="0"/>
                <a:ea typeface="Lato" charset="0"/>
                <a:cs typeface="Lato" charset="0"/>
              </a:rPr>
              <a:t>/1991/07/21/us/behind-monty-hall-s-doors-puzzle-debate-and-</a:t>
            </a:r>
            <a:r>
              <a:rPr lang="en-US" sz="1200" dirty="0" err="1" smtClean="0">
                <a:latin typeface="Lato" charset="0"/>
                <a:ea typeface="Lato" charset="0"/>
                <a:cs typeface="Lato" charset="0"/>
              </a:rPr>
              <a:t>answer.html</a:t>
            </a:r>
            <a:endParaRPr lang="en-US" sz="1200" dirty="0"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59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ular Callout 4"/>
          <p:cNvSpPr/>
          <p:nvPr/>
        </p:nvSpPr>
        <p:spPr>
          <a:xfrm>
            <a:off x="338221" y="574836"/>
            <a:ext cx="4157579" cy="1819442"/>
          </a:xfrm>
          <a:prstGeom prst="wedgeRectCallout">
            <a:avLst>
              <a:gd name="adj1" fmla="val -47843"/>
              <a:gd name="adj2" fmla="val 7646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spcBef>
                <a:spcPts val="2160"/>
              </a:spcBef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As a professional mathematician, I’m very concerned with the general public’s lack of mathematical skills. Please help by confessing your error and in the future being more careful.</a:t>
            </a:r>
            <a:br>
              <a:rPr lang="en-US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</a:br>
            <a:r>
              <a:rPr lang="en-US" i="1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Robert Sachs, Ph.D.</a:t>
            </a:r>
            <a:br>
              <a:rPr lang="en-US" i="1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</a:br>
            <a:r>
              <a:rPr lang="en-US" i="1" dirty="0">
                <a:solidFill>
                  <a:schemeClr val="accent3">
                    <a:lumMod val="75000"/>
                  </a:schemeClr>
                </a:solidFill>
                <a:latin typeface="Lobster Two"/>
                <a:cs typeface="Lobster Two"/>
              </a:rPr>
              <a:t>George Mason University</a:t>
            </a:r>
          </a:p>
        </p:txBody>
      </p:sp>
      <p:sp>
        <p:nvSpPr>
          <p:cNvPr id="6" name="Rectangular Callout 5"/>
          <p:cNvSpPr/>
          <p:nvPr/>
        </p:nvSpPr>
        <p:spPr>
          <a:xfrm>
            <a:off x="338221" y="3097461"/>
            <a:ext cx="4157579" cy="1819442"/>
          </a:xfrm>
          <a:prstGeom prst="wedgeRectCallout">
            <a:avLst>
              <a:gd name="adj1" fmla="val -47843"/>
              <a:gd name="adj2" fmla="val 76460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r">
              <a:spcBef>
                <a:spcPts val="2160"/>
              </a:spcBef>
            </a:pPr>
            <a:r>
              <a:rPr lang="en-US" dirty="0">
                <a:solidFill>
                  <a:srgbClr val="66A7B9"/>
                </a:solidFill>
                <a:latin typeface="Oranienbaum"/>
                <a:cs typeface="Oranienbaum"/>
              </a:rPr>
              <a:t>May I suggest that you obtain and refer to a standard textbook on probability before you try to answer a question of this type again?</a:t>
            </a:r>
            <a:br>
              <a:rPr lang="en-US" dirty="0">
                <a:solidFill>
                  <a:srgbClr val="66A7B9"/>
                </a:solidFill>
                <a:latin typeface="Oranienbaum"/>
                <a:cs typeface="Oranienbaum"/>
              </a:rPr>
            </a:br>
            <a: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  <a:t>Charles Reid, Ph.D.</a:t>
            </a:r>
            <a:b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</a:br>
            <a: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  <a:t>University of Florida</a:t>
            </a:r>
          </a:p>
        </p:txBody>
      </p:sp>
      <p:sp>
        <p:nvSpPr>
          <p:cNvPr id="7" name="Rectangular Callout 6"/>
          <p:cNvSpPr/>
          <p:nvPr/>
        </p:nvSpPr>
        <p:spPr>
          <a:xfrm>
            <a:off x="4648200" y="4264964"/>
            <a:ext cx="4157579" cy="1819442"/>
          </a:xfrm>
          <a:prstGeom prst="wedgeRectCallout">
            <a:avLst>
              <a:gd name="adj1" fmla="val 50228"/>
              <a:gd name="adj2" fmla="val 75725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spcBef>
                <a:spcPts val="2160"/>
              </a:spcBef>
            </a:pPr>
            <a:r>
              <a:rPr lang="en-US" dirty="0">
                <a:solidFill>
                  <a:srgbClr val="66A7B9"/>
                </a:solidFill>
                <a:latin typeface="Lobster Two"/>
                <a:cs typeface="Lobster Two"/>
              </a:rPr>
              <a:t>I am sure you will receive many letters on this topic from high school and college students. Perhaps you should keep a few addresses for help with future columns.</a:t>
            </a:r>
            <a:br>
              <a:rPr lang="en-US" dirty="0">
                <a:solidFill>
                  <a:srgbClr val="66A7B9"/>
                </a:solidFill>
                <a:latin typeface="Lobster Two"/>
                <a:cs typeface="Lobster Two"/>
              </a:rPr>
            </a:br>
            <a:r>
              <a:rPr lang="en-US" i="1" dirty="0">
                <a:solidFill>
                  <a:srgbClr val="66A7B9"/>
                </a:solidFill>
                <a:latin typeface="Lobster Two"/>
                <a:cs typeface="Lobster Two"/>
              </a:rPr>
              <a:t>W. Robert Smith, Ph.D.</a:t>
            </a:r>
            <a:br>
              <a:rPr lang="en-US" i="1" dirty="0">
                <a:solidFill>
                  <a:srgbClr val="66A7B9"/>
                </a:solidFill>
                <a:latin typeface="Lobster Two"/>
                <a:cs typeface="Lobster Two"/>
              </a:rPr>
            </a:br>
            <a:r>
              <a:rPr lang="en-US" i="1" dirty="0">
                <a:solidFill>
                  <a:srgbClr val="66A7B9"/>
                </a:solidFill>
                <a:latin typeface="Lobster Two"/>
                <a:cs typeface="Lobster Two"/>
              </a:rPr>
              <a:t>Georgia State University</a:t>
            </a:r>
          </a:p>
        </p:txBody>
      </p:sp>
      <p:sp>
        <p:nvSpPr>
          <p:cNvPr id="8" name="Rectangular Callout 7"/>
          <p:cNvSpPr/>
          <p:nvPr/>
        </p:nvSpPr>
        <p:spPr>
          <a:xfrm>
            <a:off x="4648200" y="1678699"/>
            <a:ext cx="4157579" cy="1819442"/>
          </a:xfrm>
          <a:prstGeom prst="wedgeRectCallout">
            <a:avLst>
              <a:gd name="adj1" fmla="val 48620"/>
              <a:gd name="adj2" fmla="val 77929"/>
            </a:avLst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r">
              <a:spcBef>
                <a:spcPts val="1600"/>
              </a:spcBef>
            </a:pPr>
            <a:r>
              <a:rPr lang="en-US" dirty="0">
                <a:solidFill>
                  <a:srgbClr val="66A7B9"/>
                </a:solidFill>
                <a:latin typeface="Oranienbaum"/>
                <a:cs typeface="Oranienbaum"/>
              </a:rPr>
              <a:t>You made a mistake, but look at the positive side. If all those Ph.D.’s were wrong, the country would be in some very serious trouble.</a:t>
            </a:r>
            <a:br>
              <a:rPr lang="en-US" dirty="0">
                <a:solidFill>
                  <a:srgbClr val="66A7B9"/>
                </a:solidFill>
                <a:latin typeface="Oranienbaum"/>
                <a:cs typeface="Oranienbaum"/>
              </a:rPr>
            </a:br>
            <a: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  <a:t>Everett Harman, Ph.D.</a:t>
            </a:r>
            <a:b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</a:br>
            <a:r>
              <a:rPr lang="en-US" i="1" dirty="0">
                <a:solidFill>
                  <a:srgbClr val="66A7B9"/>
                </a:solidFill>
                <a:latin typeface="Oranienbaum"/>
                <a:cs typeface="Oranienbaum"/>
              </a:rPr>
              <a:t>U.S. Army Research Institute</a:t>
            </a:r>
          </a:p>
        </p:txBody>
      </p:sp>
    </p:spTree>
    <p:extLst>
      <p:ext uri="{BB962C8B-B14F-4D97-AF65-F5344CB8AC3E}">
        <p14:creationId xmlns:p14="http://schemas.microsoft.com/office/powerpoint/2010/main" val="4050528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Font 1">
      <a:majorFont>
        <a:latin typeface="Bebas Neue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Aller"/>
        <a:ea typeface=""/>
        <a:cs typeface=""/>
        <a:font script="Jpan" typeface="ＭＳ Ｐ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40678</TotalTime>
  <Words>3166</Words>
  <Application>Microsoft Office PowerPoint</Application>
  <PresentationFormat>On-screen Show (4:3)</PresentationFormat>
  <Paragraphs>518</Paragraphs>
  <Slides>77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94" baseType="lpstr">
      <vt:lpstr>Aller</vt:lpstr>
      <vt:lpstr>Aller Display</vt:lpstr>
      <vt:lpstr>Aller Light</vt:lpstr>
      <vt:lpstr>Arial</vt:lpstr>
      <vt:lpstr>Calibri</vt:lpstr>
      <vt:lpstr>Courier New</vt:lpstr>
      <vt:lpstr>Gill Sans</vt:lpstr>
      <vt:lpstr>Lato</vt:lpstr>
      <vt:lpstr>Lobster Two</vt:lpstr>
      <vt:lpstr>Noto Serif</vt:lpstr>
      <vt:lpstr>Oranienbaum</vt:lpstr>
      <vt:lpstr>Porter Sans Block</vt:lpstr>
      <vt:lpstr>STIXGeneral-Bold</vt:lpstr>
      <vt:lpstr>Times New Roman</vt:lpstr>
      <vt:lpstr>Wingdings</vt:lpstr>
      <vt:lpstr>Zapf Dingbats</vt:lpstr>
      <vt:lpstr>Clarity</vt:lpstr>
      <vt:lpstr>Class 2: Probability Review</vt:lpstr>
      <vt:lpstr>Suppose you’re on a game show, and you’re given the choice of three doors. Behind one door is a car, behind the others, goats. You pick a door, say #1, and the host, who knows what’s behind the doors, opens another door, say #3, which has a goat. He says to you, "Do you want to pick door #2?" Is it to your advantage to switch your choice of doors? Craig F.  Whitaker Columbia, Maryland</vt:lpstr>
      <vt:lpstr>PowerPoint Presentation</vt:lpstr>
      <vt:lpstr>What’s the Best Strategy?</vt:lpstr>
      <vt:lpstr>How to lose by switching</vt:lpstr>
      <vt:lpstr>How to win by switching</vt:lpstr>
      <vt:lpstr>PowerPoint Presentation</vt:lpstr>
      <vt:lpstr>PowerPoint Presentation</vt:lpstr>
      <vt:lpstr>PowerPoint Presentation</vt:lpstr>
      <vt:lpstr>PowerPoint Presentation</vt:lpstr>
      <vt:lpstr>What is probability?</vt:lpstr>
      <vt:lpstr>PowerPoint Presentation</vt:lpstr>
      <vt:lpstr>PowerPoint Presentation</vt:lpstr>
      <vt:lpstr>What does iid mean?</vt:lpstr>
      <vt:lpstr>PowerPoint Presentation</vt:lpstr>
      <vt:lpstr>The probability triple</vt:lpstr>
      <vt:lpstr>The probability triple</vt:lpstr>
      <vt:lpstr>Sample space (𝛀)</vt:lpstr>
      <vt:lpstr>Random experiment: toss a fair coin 2 times</vt:lpstr>
      <vt:lpstr>Sample space (𝛀)</vt:lpstr>
      <vt:lpstr>Sample space (𝛀)</vt:lpstr>
      <vt:lpstr>PowerPoint Presentation</vt:lpstr>
      <vt:lpstr>Outcomes (𝛚)</vt:lpstr>
      <vt:lpstr>Outcomes (𝛚)</vt:lpstr>
      <vt:lpstr>Events (A, B, etc.)</vt:lpstr>
      <vt:lpstr>Event A: same result on both flips</vt:lpstr>
      <vt:lpstr>Event B: exactly one head</vt:lpstr>
      <vt:lpstr>Event C: two heads</vt:lpstr>
      <vt:lpstr>PowerPoint Presentation</vt:lpstr>
      <vt:lpstr>Pictures are difficult to do math with…</vt:lpstr>
      <vt:lpstr>Letters are also difficult to do math with…</vt:lpstr>
      <vt:lpstr>Letters are also difficult to do math with…</vt:lpstr>
      <vt:lpstr>Random variables</vt:lpstr>
      <vt:lpstr>Random variable</vt:lpstr>
      <vt:lpstr>PowerPoint Presentation</vt:lpstr>
      <vt:lpstr>PowerPoint Presentation</vt:lpstr>
      <vt:lpstr>PowerPoint Presentation</vt:lpstr>
      <vt:lpstr>PowerPoint Presentation</vt:lpstr>
      <vt:lpstr>Random variables: formalization</vt:lpstr>
      <vt:lpstr>Random variables: X, Y, Z, etc. </vt:lpstr>
      <vt:lpstr>PowerPoint Presentation</vt:lpstr>
      <vt:lpstr>PowerPoint Presentation</vt:lpstr>
      <vt:lpstr>Simple probability</vt:lpstr>
      <vt:lpstr> Equally likely (ordered) outcomes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These things are all different!</vt:lpstr>
      <vt:lpstr>Kolmogorov’s three axioms</vt:lpstr>
      <vt:lpstr>Basics</vt:lpstr>
      <vt:lpstr>Independence</vt:lpstr>
      <vt:lpstr>Independence</vt:lpstr>
      <vt:lpstr> When is an event independent of itself? When is A independent of A?  When is: P(A∩A) = P(A) × P(A)  </vt:lpstr>
      <vt:lpstr>When is A independent of A?</vt:lpstr>
      <vt:lpstr>PowerPoint Presentation</vt:lpstr>
      <vt:lpstr>PowerPoint Presentation</vt:lpstr>
      <vt:lpstr>Conditional probability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Law of total probability</vt:lpstr>
      <vt:lpstr>PowerPoint Presentation</vt:lpstr>
      <vt:lpstr>Bayes’ rule</vt:lpstr>
      <vt:lpstr>Bayes’ theorem</vt:lpstr>
      <vt:lpstr>Derive Bayes’ law</vt:lpstr>
      <vt:lpstr>Bayes’ rule</vt:lpstr>
      <vt:lpstr>If you have HIV, the probability of testing positive on an HIV test is 99.9%.   If you don’t have HIV, the probability of testing negative on the HIV test is 99.99%.  In Oregon, about 8 people per 100,000 have HIV.  Imagine you select a person at random and give them an HIV test. If the HIV test is positive, what is the probability that they have HIV?</vt:lpstr>
      <vt:lpstr>Your turn</vt:lpstr>
      <vt:lpstr>Your turn</vt:lpstr>
      <vt:lpstr>Your turn</vt:lpstr>
      <vt:lpstr>Bayes’ rule</vt:lpstr>
      <vt:lpstr>“Yes; you should switch.” –Marilyn vos Savant</vt:lpstr>
      <vt:lpstr>Use Bayes to solve Monty</vt:lpstr>
    </vt:vector>
  </TitlesOfParts>
  <Manager/>
  <Company>OHSU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Statistics</dc:title>
  <dc:subject/>
  <dc:creator>Alison Presmanes Hill</dc:creator>
  <cp:keywords/>
  <dc:description/>
  <cp:lastModifiedBy>Rebecca Lunsford</cp:lastModifiedBy>
  <cp:revision>6285</cp:revision>
  <cp:lastPrinted>2017-09-28T23:22:51Z</cp:lastPrinted>
  <dcterms:created xsi:type="dcterms:W3CDTF">2015-04-08T20:55:19Z</dcterms:created>
  <dcterms:modified xsi:type="dcterms:W3CDTF">2018-09-13T05:17:35Z</dcterms:modified>
  <cp:category/>
</cp:coreProperties>
</file>